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7" r:id="rId2"/>
    <p:sldId id="258" r:id="rId3"/>
    <p:sldId id="259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F58F"/>
    <a:srgbClr val="086C12"/>
    <a:srgbClr val="0066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Világos stílus 1 – 5. jelölőszín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D5ABB26-0587-4C30-8999-92F81FD0307C}" styleName="Stílus és rács nélkül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258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Microsoft%20Word%20programbeli%20%20diagram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r>
              <a:rPr lang="en-US" b="1" i="0" baseline="0"/>
              <a:t>Lakitelek, talajtömörödöttség</a:t>
            </a:r>
            <a:r>
              <a:rPr lang="hu-HU" b="1" i="0" baseline="0"/>
              <a:t>,</a:t>
            </a:r>
            <a:r>
              <a:rPr lang="en-US" b="1" i="0" baseline="0"/>
              <a:t> 20 bar értékig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Times New Roman" panose="02020603050405020304" pitchFamily="18" charset="0"/>
            </a:defRPr>
          </a:pPr>
          <a:endParaRPr lang="hu-H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Munka1!$B$26:$B$27</c:f>
              <c:strCache>
                <c:ptCount val="2"/>
                <c:pt idx="0">
                  <c:v>07.máj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Munka1!$A$28:$A$40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Munka1!$B$28:$B$40</c:f>
              <c:numCache>
                <c:formatCode>General</c:formatCode>
                <c:ptCount val="13"/>
                <c:pt idx="0">
                  <c:v>30.5</c:v>
                </c:pt>
                <c:pt idx="2">
                  <c:v>34.9</c:v>
                </c:pt>
                <c:pt idx="4">
                  <c:v>22.9</c:v>
                </c:pt>
                <c:pt idx="6">
                  <c:v>30.8</c:v>
                </c:pt>
                <c:pt idx="8">
                  <c:v>32</c:v>
                </c:pt>
                <c:pt idx="10">
                  <c:v>36</c:v>
                </c:pt>
                <c:pt idx="12">
                  <c:v>30.8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495-4D55-BBCC-7FCAC631BD0E}"/>
            </c:ext>
          </c:extLst>
        </c:ser>
        <c:ser>
          <c:idx val="1"/>
          <c:order val="1"/>
          <c:tx>
            <c:strRef>
              <c:f>Munka1!$C$26:$C$27</c:f>
              <c:strCache>
                <c:ptCount val="2"/>
                <c:pt idx="0">
                  <c:v>07.máj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Munka1!$A$28:$A$40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Munka1!$C$28:$C$40</c:f>
              <c:numCache>
                <c:formatCode>General</c:formatCode>
                <c:ptCount val="13"/>
              </c:numCache>
            </c:numRef>
          </c:val>
          <c:extLst>
            <c:ext xmlns:c16="http://schemas.microsoft.com/office/drawing/2014/chart" uri="{C3380CC4-5D6E-409C-BE32-E72D297353CC}">
              <c16:uniqueId val="{00000001-A495-4D55-BBCC-7FCAC631BD0E}"/>
            </c:ext>
          </c:extLst>
        </c:ser>
        <c:ser>
          <c:idx val="2"/>
          <c:order val="2"/>
          <c:tx>
            <c:strRef>
              <c:f>Munka1!$D$26:$D$27</c:f>
              <c:strCache>
                <c:ptCount val="2"/>
                <c:pt idx="0">
                  <c:v>07.máj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Munka1!$A$28:$A$40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Munka1!$D$28:$D$40</c:f>
              <c:numCache>
                <c:formatCode>General</c:formatCode>
                <c:ptCount val="13"/>
              </c:numCache>
            </c:numRef>
          </c:val>
          <c:extLst>
            <c:ext xmlns:c16="http://schemas.microsoft.com/office/drawing/2014/chart" uri="{C3380CC4-5D6E-409C-BE32-E72D297353CC}">
              <c16:uniqueId val="{00000002-A495-4D55-BBCC-7FCAC631BD0E}"/>
            </c:ext>
          </c:extLst>
        </c:ser>
        <c:ser>
          <c:idx val="3"/>
          <c:order val="3"/>
          <c:tx>
            <c:strRef>
              <c:f>Munka1!$E$26:$E$27</c:f>
              <c:strCache>
                <c:ptCount val="2"/>
                <c:pt idx="0">
                  <c:v>04.jún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</c:spPr>
          <c:invertIfNegative val="0"/>
          <c:cat>
            <c:strRef>
              <c:f>Munka1!$A$28:$A$40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Munka1!$E$28:$E$40</c:f>
              <c:numCache>
                <c:formatCode>General</c:formatCode>
                <c:ptCount val="13"/>
                <c:pt idx="0">
                  <c:v>34.9</c:v>
                </c:pt>
                <c:pt idx="2">
                  <c:v>35.6</c:v>
                </c:pt>
                <c:pt idx="4">
                  <c:v>20.399999999999999</c:v>
                </c:pt>
                <c:pt idx="6">
                  <c:v>28.8</c:v>
                </c:pt>
                <c:pt idx="8">
                  <c:v>32</c:v>
                </c:pt>
                <c:pt idx="10">
                  <c:v>30.4</c:v>
                </c:pt>
                <c:pt idx="12">
                  <c:v>31.2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495-4D55-BBCC-7FCAC631BD0E}"/>
            </c:ext>
          </c:extLst>
        </c:ser>
        <c:ser>
          <c:idx val="4"/>
          <c:order val="4"/>
          <c:tx>
            <c:strRef>
              <c:f>Munka1!$F$26:$F$27</c:f>
              <c:strCache>
                <c:ptCount val="2"/>
                <c:pt idx="0">
                  <c:v>04.jún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Munka1!$A$28:$A$40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Munka1!$F$28:$F$40</c:f>
              <c:numCache>
                <c:formatCode>General</c:formatCode>
                <c:ptCount val="13"/>
              </c:numCache>
            </c:numRef>
          </c:val>
          <c:extLst>
            <c:ext xmlns:c16="http://schemas.microsoft.com/office/drawing/2014/chart" uri="{C3380CC4-5D6E-409C-BE32-E72D297353CC}">
              <c16:uniqueId val="{00000004-A495-4D55-BBCC-7FCAC631BD0E}"/>
            </c:ext>
          </c:extLst>
        </c:ser>
        <c:ser>
          <c:idx val="5"/>
          <c:order val="5"/>
          <c:tx>
            <c:strRef>
              <c:f>Munka1!$G$26:$G$27</c:f>
              <c:strCache>
                <c:ptCount val="2"/>
                <c:pt idx="0">
                  <c:v>04.jún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Munka1!$A$28:$A$40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Munka1!$G$28:$G$40</c:f>
              <c:numCache>
                <c:formatCode>General</c:formatCode>
                <c:ptCount val="13"/>
              </c:numCache>
            </c:numRef>
          </c:val>
          <c:extLst>
            <c:ext xmlns:c16="http://schemas.microsoft.com/office/drawing/2014/chart" uri="{C3380CC4-5D6E-409C-BE32-E72D297353CC}">
              <c16:uniqueId val="{00000005-A495-4D55-BBCC-7FCAC631BD0E}"/>
            </c:ext>
          </c:extLst>
        </c:ser>
        <c:ser>
          <c:idx val="6"/>
          <c:order val="6"/>
          <c:tx>
            <c:strRef>
              <c:f>Munka1!$H$26:$H$27</c:f>
              <c:strCache>
                <c:ptCount val="2"/>
                <c:pt idx="0">
                  <c:v>07.aug</c:v>
                </c:pt>
              </c:strCache>
            </c:strRef>
          </c:tx>
          <c:spPr>
            <a:solidFill>
              <a:srgbClr val="006600"/>
            </a:solidFill>
            <a:ln>
              <a:noFill/>
            </a:ln>
            <a:effectLst/>
          </c:spPr>
          <c:invertIfNegative val="0"/>
          <c:cat>
            <c:strRef>
              <c:f>Munka1!$A$28:$A$40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Munka1!$H$28:$H$40</c:f>
              <c:numCache>
                <c:formatCode>General</c:formatCode>
                <c:ptCount val="13"/>
                <c:pt idx="0">
                  <c:v>32</c:v>
                </c:pt>
                <c:pt idx="2">
                  <c:v>19.2</c:v>
                </c:pt>
                <c:pt idx="4">
                  <c:v>19</c:v>
                </c:pt>
                <c:pt idx="6">
                  <c:v>28</c:v>
                </c:pt>
                <c:pt idx="8">
                  <c:v>19.399999999999999</c:v>
                </c:pt>
                <c:pt idx="10">
                  <c:v>29.8</c:v>
                </c:pt>
                <c:pt idx="12">
                  <c:v>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A495-4D55-BBCC-7FCAC631BD0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"/>
        <c:overlap val="-27"/>
        <c:axId val="238300623"/>
        <c:axId val="238306447"/>
      </c:barChart>
      <c:catAx>
        <c:axId val="2383006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endParaRPr lang="hu-HU"/>
          </a:p>
        </c:txPr>
        <c:crossAx val="238306447"/>
        <c:crosses val="autoZero"/>
        <c:auto val="1"/>
        <c:lblAlgn val="ctr"/>
        <c:lblOffset val="100"/>
        <c:noMultiLvlLbl val="0"/>
      </c:catAx>
      <c:valAx>
        <c:axId val="2383064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endParaRPr lang="hu-HU"/>
          </a:p>
        </c:txPr>
        <c:crossAx val="2383006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delete val="1"/>
      </c:legendEntry>
      <c:legendEntry>
        <c:idx val="2"/>
        <c:delete val="1"/>
      </c:legendEntry>
      <c:legendEntry>
        <c:idx val="4"/>
        <c:delete val="1"/>
      </c:legendEntry>
      <c:legendEntry>
        <c:idx val="5"/>
        <c:delete val="1"/>
      </c:legendEntry>
      <c:layout>
        <c:manualLayout>
          <c:xMode val="edge"/>
          <c:yMode val="edge"/>
          <c:x val="0.29124152114631119"/>
          <c:y val="0.95204559187837601"/>
          <c:w val="0.58153313111509108"/>
          <c:h val="4.258598304211740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Times New Roman" panose="02020603050405020304" pitchFamily="18" charset="0"/>
            </a:defRPr>
          </a:pPr>
          <a:endParaRPr lang="hu-H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baseline="0">
          <a:latin typeface="Arial" panose="020B0604020202020204" pitchFamily="34" charset="0"/>
          <a:cs typeface="Times New Roman" panose="02020603050405020304" pitchFamily="18" charset="0"/>
        </a:defRPr>
      </a:pPr>
      <a:endParaRPr lang="hu-HU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r>
              <a:rPr lang="hu-HU" b="1" i="0" baseline="0"/>
              <a:t>Kecskemét-Borbás, víztelítettség 10 és 20-cm mélységben, VWC%</a:t>
            </a:r>
            <a:endParaRPr lang="en-US" b="1" i="0" baseline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Munka1!$B$124:$B$125</c:f>
              <c:strCache>
                <c:ptCount val="2"/>
                <c:pt idx="1">
                  <c:v>máj. 16.-10 cm</c:v>
                </c:pt>
              </c:strCache>
            </c:strRef>
          </c:tx>
          <c:spPr>
            <a:solidFill>
              <a:schemeClr val="accent1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Munka1!$A$126:$A$128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Munka1!$B$126:$B$128</c:f>
              <c:numCache>
                <c:formatCode>General</c:formatCode>
                <c:ptCount val="3"/>
                <c:pt idx="0">
                  <c:v>24</c:v>
                </c:pt>
                <c:pt idx="2">
                  <c:v>27.56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6FE-4669-AF77-B766C0291E30}"/>
            </c:ext>
          </c:extLst>
        </c:ser>
        <c:ser>
          <c:idx val="1"/>
          <c:order val="1"/>
          <c:tx>
            <c:strRef>
              <c:f>Munka1!$C$124:$C$125</c:f>
              <c:strCache>
                <c:ptCount val="2"/>
                <c:pt idx="1">
                  <c:v>máj. 16.-20 cm</c:v>
                </c:pt>
              </c:strCache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Munka1!$A$126:$A$128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Munka1!$C$126:$C$128</c:f>
              <c:numCache>
                <c:formatCode>General</c:formatCode>
                <c:ptCount val="3"/>
                <c:pt idx="0">
                  <c:v>31.04</c:v>
                </c:pt>
                <c:pt idx="2">
                  <c:v>27.58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6FE-4669-AF77-B766C0291E30}"/>
            </c:ext>
          </c:extLst>
        </c:ser>
        <c:ser>
          <c:idx val="2"/>
          <c:order val="2"/>
          <c:tx>
            <c:strRef>
              <c:f>Munka1!$D$124:$D$125</c:f>
              <c:strCache>
                <c:ptCount val="2"/>
                <c:pt idx="1">
                  <c:v>máj. 16.-20 cm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Munka1!$A$126:$A$128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Munka1!$D$126:$D$128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2-E6FE-4669-AF77-B766C0291E30}"/>
            </c:ext>
          </c:extLst>
        </c:ser>
        <c:ser>
          <c:idx val="3"/>
          <c:order val="3"/>
          <c:tx>
            <c:strRef>
              <c:f>Munka1!$E$124:$E$125</c:f>
              <c:strCache>
                <c:ptCount val="2"/>
                <c:pt idx="1">
                  <c:v>jún. 17.-10 cm</c:v>
                </c:pt>
              </c:strCache>
            </c:strRef>
          </c:tx>
          <c:spPr>
            <a:solidFill>
              <a:schemeClr val="accent6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Munka1!$A$126:$A$128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Munka1!$E$126:$E$128</c:f>
              <c:numCache>
                <c:formatCode>General</c:formatCode>
                <c:ptCount val="3"/>
                <c:pt idx="0">
                  <c:v>30.02</c:v>
                </c:pt>
                <c:pt idx="2">
                  <c:v>34.159999999999997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6FE-4669-AF77-B766C0291E30}"/>
            </c:ext>
          </c:extLst>
        </c:ser>
        <c:ser>
          <c:idx val="4"/>
          <c:order val="4"/>
          <c:tx>
            <c:strRef>
              <c:f>Munka1!$F$124:$F$125</c:f>
              <c:strCache>
                <c:ptCount val="2"/>
                <c:pt idx="1">
                  <c:v>jún. 17.-20 cm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Munka1!$A$126:$A$128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Munka1!$F$126:$F$128</c:f>
              <c:numCache>
                <c:formatCode>General</c:formatCode>
                <c:ptCount val="3"/>
                <c:pt idx="0">
                  <c:v>43.42</c:v>
                </c:pt>
                <c:pt idx="2">
                  <c:v>47.44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6FE-4669-AF77-B766C0291E30}"/>
            </c:ext>
          </c:extLst>
        </c:ser>
        <c:ser>
          <c:idx val="5"/>
          <c:order val="5"/>
          <c:tx>
            <c:strRef>
              <c:f>Munka1!$G$124:$G$125</c:f>
              <c:strCache>
                <c:ptCount val="2"/>
                <c:pt idx="1">
                  <c:v>jún. 17.-20 cm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Munka1!$A$126:$A$128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Munka1!$G$126:$G$128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5-E6FE-4669-AF77-B766C0291E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04547952"/>
        <c:axId val="804548784"/>
      </c:barChart>
      <c:catAx>
        <c:axId val="804547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endParaRPr lang="hu-HU"/>
          </a:p>
        </c:txPr>
        <c:crossAx val="804548784"/>
        <c:crosses val="autoZero"/>
        <c:auto val="1"/>
        <c:lblAlgn val="ctr"/>
        <c:lblOffset val="100"/>
        <c:noMultiLvlLbl val="0"/>
      </c:catAx>
      <c:valAx>
        <c:axId val="8045487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endParaRPr lang="hu-HU"/>
          </a:p>
        </c:txPr>
        <c:crossAx val="8045479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egendEntry>
        <c:idx val="5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Times New Roman" panose="02020603050405020304" pitchFamily="18" charset="0"/>
            </a:defRPr>
          </a:pPr>
          <a:endParaRPr lang="hu-H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baseline="0">
          <a:latin typeface="Arial" panose="020B0604020202020204" pitchFamily="34" charset="0"/>
          <a:cs typeface="Times New Roman" panose="02020603050405020304" pitchFamily="18" charset="0"/>
        </a:defRPr>
      </a:pPr>
      <a:endParaRPr lang="hu-H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r>
              <a:rPr lang="hu-HU" dirty="0"/>
              <a:t>Lakitelek, talajhőmérséklet,10 és 20-cm mélységben, °C </a:t>
            </a:r>
          </a:p>
        </c:rich>
      </c:tx>
      <c:layout>
        <c:manualLayout>
          <c:xMode val="edge"/>
          <c:yMode val="edge"/>
          <c:x val="0.13276343664555046"/>
          <c:y val="7.826844688663457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Times New Roman" panose="02020603050405020304" pitchFamily="18" charset="0"/>
            </a:defRPr>
          </a:pPr>
          <a:endParaRPr lang="hu-HU"/>
        </a:p>
      </c:txPr>
    </c:title>
    <c:autoTitleDeleted val="0"/>
    <c:plotArea>
      <c:layout>
        <c:manualLayout>
          <c:layoutTarget val="inner"/>
          <c:xMode val="edge"/>
          <c:yMode val="edge"/>
          <c:x val="0.10518318886604718"/>
          <c:y val="0.16261286470061348"/>
          <c:w val="0.8922939632545932"/>
          <c:h val="0.6029539701753328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'[Lakitelek ásógépes kísérlet 1-7 (1).xlsx] Lakitelek ásógépes kísérlet 1.'!$C$49:$C$50</c:f>
              <c:strCache>
                <c:ptCount val="2"/>
                <c:pt idx="1">
                  <c:v>máj. 7.-10 cm</c:v>
                </c:pt>
              </c:strCache>
            </c:strRef>
          </c:tx>
          <c:spPr>
            <a:solidFill>
              <a:schemeClr val="bg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'[Lakitelek ásógépes kísérlet 1-7 (1).xlsx] Lakitelek ásógépes kísérlet 1.'!$B$51:$B$63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'[Lakitelek ásógépes kísérlet 1-7 (1).xlsx] Lakitelek ásógépes kísérlet 1.'!$C$51:$C$63</c:f>
              <c:numCache>
                <c:formatCode>General</c:formatCode>
                <c:ptCount val="13"/>
                <c:pt idx="0" formatCode="0.0">
                  <c:v>14.9</c:v>
                </c:pt>
                <c:pt idx="2" formatCode="0.0">
                  <c:v>14.5</c:v>
                </c:pt>
                <c:pt idx="4" formatCode="0.0">
                  <c:v>15.7</c:v>
                </c:pt>
                <c:pt idx="6" formatCode="0.0">
                  <c:v>15.9</c:v>
                </c:pt>
                <c:pt idx="8" formatCode="0.0">
                  <c:v>17.399999999999999</c:v>
                </c:pt>
                <c:pt idx="10" formatCode="0.0">
                  <c:v>17</c:v>
                </c:pt>
                <c:pt idx="12" formatCode="0.0">
                  <c:v>16.8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5F7-49F6-A884-BF8CF2FB4596}"/>
            </c:ext>
          </c:extLst>
        </c:ser>
        <c:ser>
          <c:idx val="1"/>
          <c:order val="1"/>
          <c:tx>
            <c:strRef>
              <c:f>'[Lakitelek ásógépes kísérlet 1-7 (1).xlsx] Lakitelek ásógépes kísérlet 1.'!$D$49:$D$50</c:f>
              <c:strCache>
                <c:ptCount val="2"/>
                <c:pt idx="1">
                  <c:v>máj. 7.-20 cm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'[Lakitelek ásógépes kísérlet 1-7 (1).xlsx] Lakitelek ásógépes kísérlet 1.'!$B$51:$B$63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'[Lakitelek ásógépes kísérlet 1-7 (1).xlsx] Lakitelek ásógépes kísérlet 1.'!$D$51:$D$63</c:f>
              <c:numCache>
                <c:formatCode>General</c:formatCode>
                <c:ptCount val="13"/>
                <c:pt idx="0" formatCode="0.0">
                  <c:v>14.9</c:v>
                </c:pt>
                <c:pt idx="2" formatCode="0.0">
                  <c:v>14.9</c:v>
                </c:pt>
                <c:pt idx="4" formatCode="0.0">
                  <c:v>15.6</c:v>
                </c:pt>
                <c:pt idx="6" formatCode="0.0">
                  <c:v>16.2</c:v>
                </c:pt>
                <c:pt idx="8" formatCode="0.0">
                  <c:v>17.100000000000001</c:v>
                </c:pt>
                <c:pt idx="10" formatCode="0.0">
                  <c:v>17.100000000000001</c:v>
                </c:pt>
                <c:pt idx="12" formatCode="0.0">
                  <c:v>17.399999999999999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5F7-49F6-A884-BF8CF2FB4596}"/>
            </c:ext>
          </c:extLst>
        </c:ser>
        <c:ser>
          <c:idx val="2"/>
          <c:order val="2"/>
          <c:tx>
            <c:strRef>
              <c:f>'[Lakitelek ásógépes kísérlet 1-7 (1).xlsx] Lakitelek ásógépes kísérlet 1.'!$E$49:$E$50</c:f>
              <c:strCache>
                <c:ptCount val="2"/>
                <c:pt idx="1">
                  <c:v>máj. 7.-20 cm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'[Lakitelek ásógépes kísérlet 1-7 (1).xlsx] Lakitelek ásógépes kísérlet 1.'!$B$51:$B$63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'[Lakitelek ásógépes kísérlet 1-7 (1).xlsx] Lakitelek ásógépes kísérlet 1.'!$E$51:$E$63</c:f>
              <c:numCache>
                <c:formatCode>General</c:formatCode>
                <c:ptCount val="13"/>
              </c:numCache>
            </c:numRef>
          </c:val>
          <c:extLst>
            <c:ext xmlns:c16="http://schemas.microsoft.com/office/drawing/2014/chart" uri="{C3380CC4-5D6E-409C-BE32-E72D297353CC}">
              <c16:uniqueId val="{00000002-F5F7-49F6-A884-BF8CF2FB4596}"/>
            </c:ext>
          </c:extLst>
        </c:ser>
        <c:ser>
          <c:idx val="3"/>
          <c:order val="3"/>
          <c:tx>
            <c:strRef>
              <c:f>'[Lakitelek ásógépes kísérlet 1-7 (1).xlsx] Lakitelek ásógépes kísérlet 1.'!$F$49:$F$50</c:f>
              <c:strCache>
                <c:ptCount val="2"/>
                <c:pt idx="1">
                  <c:v>jún. 4.-10 cm</c:v>
                </c:pt>
              </c:strCache>
            </c:strRef>
          </c:tx>
          <c:spPr>
            <a:solidFill>
              <a:schemeClr val="accent1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'[Lakitelek ásógépes kísérlet 1-7 (1).xlsx] Lakitelek ásógépes kísérlet 1.'!$B$51:$B$63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'[Lakitelek ásógépes kísérlet 1-7 (1).xlsx] Lakitelek ásógépes kísérlet 1.'!$F$51:$F$63</c:f>
              <c:numCache>
                <c:formatCode>General</c:formatCode>
                <c:ptCount val="13"/>
                <c:pt idx="0" formatCode="0.0">
                  <c:v>26.9</c:v>
                </c:pt>
                <c:pt idx="2" formatCode="0.0">
                  <c:v>25.6</c:v>
                </c:pt>
                <c:pt idx="4" formatCode="0.0">
                  <c:v>26.6</c:v>
                </c:pt>
                <c:pt idx="6" formatCode="0.0">
                  <c:v>26.5</c:v>
                </c:pt>
                <c:pt idx="8" formatCode="0.0">
                  <c:v>27.5</c:v>
                </c:pt>
                <c:pt idx="10" formatCode="0.0">
                  <c:v>27.5</c:v>
                </c:pt>
                <c:pt idx="12" formatCode="0.0">
                  <c:v>28.5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5F7-49F6-A884-BF8CF2FB4596}"/>
            </c:ext>
          </c:extLst>
        </c:ser>
        <c:ser>
          <c:idx val="4"/>
          <c:order val="4"/>
          <c:tx>
            <c:strRef>
              <c:f>'[Lakitelek ásógépes kísérlet 1-7 (1).xlsx] Lakitelek ásógépes kísérlet 1.'!$G$49:$G$50</c:f>
              <c:strCache>
                <c:ptCount val="2"/>
                <c:pt idx="1">
                  <c:v>jún. 4.-20 cm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'[Lakitelek ásógépes kísérlet 1-7 (1).xlsx] Lakitelek ásógépes kísérlet 1.'!$B$51:$B$63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'[Lakitelek ásógépes kísérlet 1-7 (1).xlsx] Lakitelek ásógépes kísérlet 1.'!$G$51:$G$63</c:f>
              <c:numCache>
                <c:formatCode>General</c:formatCode>
                <c:ptCount val="13"/>
                <c:pt idx="0" formatCode="0.0">
                  <c:v>24.9</c:v>
                </c:pt>
                <c:pt idx="2" formatCode="0.0">
                  <c:v>24.3</c:v>
                </c:pt>
                <c:pt idx="4" formatCode="0.0">
                  <c:v>24.1</c:v>
                </c:pt>
                <c:pt idx="6" formatCode="0.0">
                  <c:v>24.7</c:v>
                </c:pt>
                <c:pt idx="8" formatCode="0.0">
                  <c:v>25.6</c:v>
                </c:pt>
                <c:pt idx="10" formatCode="0.0">
                  <c:v>24.7</c:v>
                </c:pt>
                <c:pt idx="12" formatCode="0.0">
                  <c:v>26.5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5F7-49F6-A884-BF8CF2FB4596}"/>
            </c:ext>
          </c:extLst>
        </c:ser>
        <c:ser>
          <c:idx val="5"/>
          <c:order val="5"/>
          <c:tx>
            <c:strRef>
              <c:f>'[Lakitelek ásógépes kísérlet 1-7 (1).xlsx] Lakitelek ásógépes kísérlet 1.'!$H$49:$H$50</c:f>
              <c:strCache>
                <c:ptCount val="2"/>
                <c:pt idx="1">
                  <c:v>jún. 4.-20 cm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'[Lakitelek ásógépes kísérlet 1-7 (1).xlsx] Lakitelek ásógépes kísérlet 1.'!$B$51:$B$63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'[Lakitelek ásógépes kísérlet 1-7 (1).xlsx] Lakitelek ásógépes kísérlet 1.'!$H$51:$H$63</c:f>
              <c:numCache>
                <c:formatCode>General</c:formatCode>
                <c:ptCount val="13"/>
              </c:numCache>
            </c:numRef>
          </c:val>
          <c:extLst>
            <c:ext xmlns:c16="http://schemas.microsoft.com/office/drawing/2014/chart" uri="{C3380CC4-5D6E-409C-BE32-E72D297353CC}">
              <c16:uniqueId val="{00000005-F5F7-49F6-A884-BF8CF2FB4596}"/>
            </c:ext>
          </c:extLst>
        </c:ser>
        <c:ser>
          <c:idx val="6"/>
          <c:order val="6"/>
          <c:tx>
            <c:strRef>
              <c:f>'[Lakitelek ásógépes kísérlet 1-7 (1).xlsx] Lakitelek ásógépes kísérlet 1.'!$I$49:$I$50</c:f>
              <c:strCache>
                <c:ptCount val="2"/>
                <c:pt idx="1">
                  <c:v>aug. 7.-10 cm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'[Lakitelek ásógépes kísérlet 1-7 (1).xlsx] Lakitelek ásógépes kísérlet 1.'!$B$51:$B$63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'[Lakitelek ásógépes kísérlet 1-7 (1).xlsx] Lakitelek ásógépes kísérlet 1.'!$I$51:$I$63</c:f>
              <c:numCache>
                <c:formatCode>General</c:formatCode>
                <c:ptCount val="13"/>
                <c:pt idx="0" formatCode="0.0">
                  <c:v>23.2</c:v>
                </c:pt>
                <c:pt idx="2" formatCode="0.0">
                  <c:v>22.2</c:v>
                </c:pt>
                <c:pt idx="4" formatCode="0.0">
                  <c:v>22.4</c:v>
                </c:pt>
                <c:pt idx="6" formatCode="0.0">
                  <c:v>22.2</c:v>
                </c:pt>
                <c:pt idx="8" formatCode="0.0">
                  <c:v>22.1</c:v>
                </c:pt>
                <c:pt idx="10" formatCode="0.0">
                  <c:v>21.5</c:v>
                </c:pt>
                <c:pt idx="12" formatCode="0.0">
                  <c:v>21.6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F5F7-49F6-A884-BF8CF2FB4596}"/>
            </c:ext>
          </c:extLst>
        </c:ser>
        <c:ser>
          <c:idx val="7"/>
          <c:order val="7"/>
          <c:tx>
            <c:strRef>
              <c:f>'[Lakitelek ásógépes kísérlet 1-7 (1).xlsx] Lakitelek ásógépes kísérlet 1.'!$J$49:$J$50</c:f>
              <c:strCache>
                <c:ptCount val="2"/>
                <c:pt idx="1">
                  <c:v>aug. 7.-20 cm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'[Lakitelek ásógépes kísérlet 1-7 (1).xlsx] Lakitelek ásógépes kísérlet 1.'!$B$51:$B$63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'[Lakitelek ásógépes kísérlet 1-7 (1).xlsx] Lakitelek ásógépes kísérlet 1.'!$J$51:$J$63</c:f>
              <c:numCache>
                <c:formatCode>General</c:formatCode>
                <c:ptCount val="13"/>
                <c:pt idx="0" formatCode="0.0">
                  <c:v>21.6</c:v>
                </c:pt>
                <c:pt idx="2" formatCode="0.0">
                  <c:v>20.6</c:v>
                </c:pt>
                <c:pt idx="4" formatCode="0.0">
                  <c:v>20.9</c:v>
                </c:pt>
                <c:pt idx="6" formatCode="0.0">
                  <c:v>20.399999999999999</c:v>
                </c:pt>
                <c:pt idx="8" formatCode="0.0">
                  <c:v>20.3</c:v>
                </c:pt>
                <c:pt idx="10" formatCode="0.0">
                  <c:v>20.100000000000001</c:v>
                </c:pt>
                <c:pt idx="12" formatCode="0.0">
                  <c:v>20.5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F5F7-49F6-A884-BF8CF2FB45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17"/>
        <c:axId val="237364815"/>
        <c:axId val="237363983"/>
      </c:barChart>
      <c:catAx>
        <c:axId val="2373648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endParaRPr lang="hu-HU"/>
          </a:p>
        </c:txPr>
        <c:crossAx val="237363983"/>
        <c:crosses val="autoZero"/>
        <c:auto val="1"/>
        <c:lblAlgn val="ctr"/>
        <c:lblOffset val="100"/>
        <c:noMultiLvlLbl val="0"/>
      </c:catAx>
      <c:valAx>
        <c:axId val="2373639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endParaRPr lang="hu-HU"/>
          </a:p>
        </c:txPr>
        <c:crossAx val="23736481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egendEntry>
        <c:idx val="5"/>
        <c:delete val="1"/>
      </c:legendEntry>
      <c:layout>
        <c:manualLayout>
          <c:xMode val="edge"/>
          <c:yMode val="edge"/>
          <c:x val="6.5614456011423739E-2"/>
          <c:y val="0.79456386601560391"/>
          <c:w val="0.9"/>
          <c:h val="6.050859775251205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Times New Roman" panose="02020603050405020304" pitchFamily="18" charset="0"/>
            </a:defRPr>
          </a:pPr>
          <a:endParaRPr lang="hu-H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b="1" i="0" baseline="0">
          <a:latin typeface="Arial" panose="020B0604020202020204" pitchFamily="34" charset="0"/>
          <a:cs typeface="Times New Roman" panose="02020603050405020304" pitchFamily="18" charset="0"/>
        </a:defRPr>
      </a:pPr>
      <a:endParaRPr lang="hu-H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r>
              <a:rPr lang="en-US" b="1" i="0" baseline="0"/>
              <a:t>Lakitelek, talajtömörödöttség</a:t>
            </a:r>
            <a:r>
              <a:rPr lang="hu-HU" b="1" i="0" baseline="0"/>
              <a:t>,</a:t>
            </a:r>
            <a:r>
              <a:rPr lang="en-US" b="1" i="0" baseline="0"/>
              <a:t> 20 bar értékig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Times New Roman" panose="02020603050405020304" pitchFamily="18" charset="0"/>
            </a:defRPr>
          </a:pPr>
          <a:endParaRPr lang="hu-H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Munka1!$B$26:$B$27</c:f>
              <c:strCache>
                <c:ptCount val="2"/>
                <c:pt idx="0">
                  <c:v>07.máj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Munka1!$A$28:$A$40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Munka1!$B$28:$B$40</c:f>
              <c:numCache>
                <c:formatCode>General</c:formatCode>
                <c:ptCount val="13"/>
                <c:pt idx="0">
                  <c:v>30.5</c:v>
                </c:pt>
                <c:pt idx="2">
                  <c:v>34.9</c:v>
                </c:pt>
                <c:pt idx="4">
                  <c:v>22.9</c:v>
                </c:pt>
                <c:pt idx="6">
                  <c:v>30.8</c:v>
                </c:pt>
                <c:pt idx="8">
                  <c:v>32</c:v>
                </c:pt>
                <c:pt idx="10">
                  <c:v>36</c:v>
                </c:pt>
                <c:pt idx="12">
                  <c:v>30.8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D6C-4E63-8B66-E2F83D9D226E}"/>
            </c:ext>
          </c:extLst>
        </c:ser>
        <c:ser>
          <c:idx val="1"/>
          <c:order val="1"/>
          <c:tx>
            <c:strRef>
              <c:f>Munka1!$C$26:$C$27</c:f>
              <c:strCache>
                <c:ptCount val="2"/>
                <c:pt idx="0">
                  <c:v>07.máj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Munka1!$A$28:$A$40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Munka1!$C$28:$C$40</c:f>
              <c:numCache>
                <c:formatCode>General</c:formatCode>
                <c:ptCount val="13"/>
              </c:numCache>
            </c:numRef>
          </c:val>
          <c:extLst>
            <c:ext xmlns:c16="http://schemas.microsoft.com/office/drawing/2014/chart" uri="{C3380CC4-5D6E-409C-BE32-E72D297353CC}">
              <c16:uniqueId val="{00000001-ED6C-4E63-8B66-E2F83D9D226E}"/>
            </c:ext>
          </c:extLst>
        </c:ser>
        <c:ser>
          <c:idx val="2"/>
          <c:order val="2"/>
          <c:tx>
            <c:strRef>
              <c:f>Munka1!$D$26:$D$27</c:f>
              <c:strCache>
                <c:ptCount val="2"/>
                <c:pt idx="0">
                  <c:v>07.máj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Munka1!$A$28:$A$40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Munka1!$D$28:$D$40</c:f>
              <c:numCache>
                <c:formatCode>General</c:formatCode>
                <c:ptCount val="13"/>
              </c:numCache>
            </c:numRef>
          </c:val>
          <c:extLst>
            <c:ext xmlns:c16="http://schemas.microsoft.com/office/drawing/2014/chart" uri="{C3380CC4-5D6E-409C-BE32-E72D297353CC}">
              <c16:uniqueId val="{00000002-ED6C-4E63-8B66-E2F83D9D226E}"/>
            </c:ext>
          </c:extLst>
        </c:ser>
        <c:ser>
          <c:idx val="3"/>
          <c:order val="3"/>
          <c:tx>
            <c:strRef>
              <c:f>Munka1!$E$26:$E$27</c:f>
              <c:strCache>
                <c:ptCount val="2"/>
                <c:pt idx="0">
                  <c:v>04.jún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</c:spPr>
          <c:invertIfNegative val="0"/>
          <c:cat>
            <c:strRef>
              <c:f>Munka1!$A$28:$A$40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Munka1!$E$28:$E$40</c:f>
              <c:numCache>
                <c:formatCode>General</c:formatCode>
                <c:ptCount val="13"/>
                <c:pt idx="0">
                  <c:v>34.9</c:v>
                </c:pt>
                <c:pt idx="2">
                  <c:v>35.6</c:v>
                </c:pt>
                <c:pt idx="4">
                  <c:v>20.399999999999999</c:v>
                </c:pt>
                <c:pt idx="6">
                  <c:v>28.8</c:v>
                </c:pt>
                <c:pt idx="8">
                  <c:v>32</c:v>
                </c:pt>
                <c:pt idx="10">
                  <c:v>30.4</c:v>
                </c:pt>
                <c:pt idx="12">
                  <c:v>31.2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D6C-4E63-8B66-E2F83D9D226E}"/>
            </c:ext>
          </c:extLst>
        </c:ser>
        <c:ser>
          <c:idx val="4"/>
          <c:order val="4"/>
          <c:tx>
            <c:strRef>
              <c:f>Munka1!$F$26:$F$27</c:f>
              <c:strCache>
                <c:ptCount val="2"/>
                <c:pt idx="0">
                  <c:v>04.jún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Munka1!$A$28:$A$40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Munka1!$F$28:$F$40</c:f>
              <c:numCache>
                <c:formatCode>General</c:formatCode>
                <c:ptCount val="13"/>
              </c:numCache>
            </c:numRef>
          </c:val>
          <c:extLst>
            <c:ext xmlns:c16="http://schemas.microsoft.com/office/drawing/2014/chart" uri="{C3380CC4-5D6E-409C-BE32-E72D297353CC}">
              <c16:uniqueId val="{00000004-ED6C-4E63-8B66-E2F83D9D226E}"/>
            </c:ext>
          </c:extLst>
        </c:ser>
        <c:ser>
          <c:idx val="5"/>
          <c:order val="5"/>
          <c:tx>
            <c:strRef>
              <c:f>Munka1!$G$26:$G$27</c:f>
              <c:strCache>
                <c:ptCount val="2"/>
                <c:pt idx="0">
                  <c:v>04.jún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Munka1!$A$28:$A$40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Munka1!$G$28:$G$40</c:f>
              <c:numCache>
                <c:formatCode>General</c:formatCode>
                <c:ptCount val="13"/>
              </c:numCache>
            </c:numRef>
          </c:val>
          <c:extLst>
            <c:ext xmlns:c16="http://schemas.microsoft.com/office/drawing/2014/chart" uri="{C3380CC4-5D6E-409C-BE32-E72D297353CC}">
              <c16:uniqueId val="{00000005-ED6C-4E63-8B66-E2F83D9D226E}"/>
            </c:ext>
          </c:extLst>
        </c:ser>
        <c:ser>
          <c:idx val="6"/>
          <c:order val="6"/>
          <c:tx>
            <c:strRef>
              <c:f>Munka1!$H$26:$H$27</c:f>
              <c:strCache>
                <c:ptCount val="2"/>
                <c:pt idx="0">
                  <c:v>07.aug</c:v>
                </c:pt>
              </c:strCache>
            </c:strRef>
          </c:tx>
          <c:spPr>
            <a:solidFill>
              <a:srgbClr val="006600"/>
            </a:solidFill>
            <a:ln>
              <a:noFill/>
            </a:ln>
            <a:effectLst/>
          </c:spPr>
          <c:invertIfNegative val="0"/>
          <c:cat>
            <c:strRef>
              <c:f>Munka1!$A$28:$A$40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Munka1!$H$28:$H$40</c:f>
              <c:numCache>
                <c:formatCode>General</c:formatCode>
                <c:ptCount val="13"/>
                <c:pt idx="0">
                  <c:v>32</c:v>
                </c:pt>
                <c:pt idx="2">
                  <c:v>19.2</c:v>
                </c:pt>
                <c:pt idx="4">
                  <c:v>19</c:v>
                </c:pt>
                <c:pt idx="6">
                  <c:v>28</c:v>
                </c:pt>
                <c:pt idx="8">
                  <c:v>19.399999999999999</c:v>
                </c:pt>
                <c:pt idx="10">
                  <c:v>29.8</c:v>
                </c:pt>
                <c:pt idx="12">
                  <c:v>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ED6C-4E63-8B66-E2F83D9D22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"/>
        <c:overlap val="-27"/>
        <c:axId val="238300623"/>
        <c:axId val="238306447"/>
      </c:barChart>
      <c:catAx>
        <c:axId val="2383006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endParaRPr lang="hu-HU"/>
          </a:p>
        </c:txPr>
        <c:crossAx val="238306447"/>
        <c:crosses val="autoZero"/>
        <c:auto val="1"/>
        <c:lblAlgn val="ctr"/>
        <c:lblOffset val="100"/>
        <c:noMultiLvlLbl val="0"/>
      </c:catAx>
      <c:valAx>
        <c:axId val="2383064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endParaRPr lang="hu-HU"/>
          </a:p>
        </c:txPr>
        <c:crossAx val="2383006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delete val="1"/>
      </c:legendEntry>
      <c:legendEntry>
        <c:idx val="2"/>
        <c:delete val="1"/>
      </c:legendEntry>
      <c:legendEntry>
        <c:idx val="4"/>
        <c:delete val="1"/>
      </c:legendEntry>
      <c:legendEntry>
        <c:idx val="5"/>
        <c:delete val="1"/>
      </c:legendEntry>
      <c:layout>
        <c:manualLayout>
          <c:xMode val="edge"/>
          <c:yMode val="edge"/>
          <c:x val="0.2094603758025656"/>
          <c:y val="0.93791696333214669"/>
          <c:w val="0.58153313111509108"/>
          <c:h val="4.258598304211740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Times New Roman" panose="02020603050405020304" pitchFamily="18" charset="0"/>
            </a:defRPr>
          </a:pPr>
          <a:endParaRPr lang="hu-H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baseline="0">
          <a:latin typeface="Arial" panose="020B0604020202020204" pitchFamily="34" charset="0"/>
          <a:cs typeface="Times New Roman" panose="02020603050405020304" pitchFamily="18" charset="0"/>
        </a:defRPr>
      </a:pPr>
      <a:endParaRPr lang="hu-H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r>
              <a:rPr lang="en-US" b="1" i="0" baseline="0">
                <a:latin typeface="Arial" panose="020B0604020202020204" pitchFamily="34" charset="0"/>
              </a:rPr>
              <a:t>Lakitelek, víztelítettség</a:t>
            </a:r>
            <a:r>
              <a:rPr lang="hu-HU" b="1" i="0" baseline="0">
                <a:latin typeface="Arial" panose="020B0604020202020204" pitchFamily="34" charset="0"/>
              </a:rPr>
              <a:t>, </a:t>
            </a:r>
            <a:r>
              <a:rPr lang="en-US" b="1" i="0" baseline="0">
                <a:latin typeface="Arial" panose="020B0604020202020204" pitchFamily="34" charset="0"/>
              </a:rPr>
              <a:t>10</a:t>
            </a:r>
            <a:r>
              <a:rPr lang="hu-HU" b="1" i="0" baseline="0">
                <a:latin typeface="Arial" panose="020B0604020202020204" pitchFamily="34" charset="0"/>
              </a:rPr>
              <a:t> és</a:t>
            </a:r>
            <a:r>
              <a:rPr lang="en-US" b="1" i="0" baseline="0">
                <a:latin typeface="Arial" panose="020B0604020202020204" pitchFamily="34" charset="0"/>
              </a:rPr>
              <a:t> 20-cm</a:t>
            </a:r>
            <a:r>
              <a:rPr lang="hu-HU" b="1" i="0" baseline="0">
                <a:latin typeface="Arial" panose="020B0604020202020204" pitchFamily="34" charset="0"/>
              </a:rPr>
              <a:t> mélységben, </a:t>
            </a:r>
            <a:r>
              <a:rPr lang="en-US" sz="1400" b="1" i="0" u="none" strike="noStrike" baseline="0">
                <a:effectLst/>
                <a:latin typeface="Arial" panose="020B0604020202020204" pitchFamily="34" charset="0"/>
              </a:rPr>
              <a:t>VWC% </a:t>
            </a:r>
            <a:endParaRPr lang="en-US" b="1" i="0" baseline="0">
              <a:latin typeface="Arial" panose="020B0604020202020204" pitchFamily="34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Munka1!$B$27</c:f>
              <c:strCache>
                <c:ptCount val="1"/>
                <c:pt idx="0">
                  <c:v>máj. 7.-10 cm</c:v>
                </c:pt>
              </c:strCache>
            </c:strRef>
          </c:tx>
          <c:spPr>
            <a:solidFill>
              <a:srgbClr val="002060"/>
            </a:solidFill>
            <a:ln>
              <a:noFill/>
            </a:ln>
            <a:effectLst/>
          </c:spPr>
          <c:invertIfNegative val="0"/>
          <c:cat>
            <c:strRef>
              <c:f>Munka1!$A$28:$A$40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Munka1!$B$28:$B$40</c:f>
              <c:numCache>
                <c:formatCode>General</c:formatCode>
                <c:ptCount val="13"/>
                <c:pt idx="0">
                  <c:v>5.54</c:v>
                </c:pt>
                <c:pt idx="2">
                  <c:v>14.12</c:v>
                </c:pt>
                <c:pt idx="4">
                  <c:v>13.14</c:v>
                </c:pt>
                <c:pt idx="6">
                  <c:v>11.66</c:v>
                </c:pt>
                <c:pt idx="8">
                  <c:v>15.8</c:v>
                </c:pt>
                <c:pt idx="10">
                  <c:v>15.08</c:v>
                </c:pt>
                <c:pt idx="12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1BE-4D30-9B12-599EA6C3AA71}"/>
            </c:ext>
          </c:extLst>
        </c:ser>
        <c:ser>
          <c:idx val="1"/>
          <c:order val="1"/>
          <c:tx>
            <c:strRef>
              <c:f>Munka1!$C$27</c:f>
              <c:strCache>
                <c:ptCount val="1"/>
                <c:pt idx="0">
                  <c:v>máj. 7.-20 cm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</c:spPr>
          <c:invertIfNegative val="0"/>
          <c:cat>
            <c:strRef>
              <c:f>Munka1!$A$28:$A$40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Munka1!$C$28:$C$40</c:f>
              <c:numCache>
                <c:formatCode>General</c:formatCode>
                <c:ptCount val="13"/>
                <c:pt idx="0">
                  <c:v>10.46</c:v>
                </c:pt>
                <c:pt idx="2">
                  <c:v>16.86</c:v>
                </c:pt>
                <c:pt idx="4">
                  <c:v>15</c:v>
                </c:pt>
                <c:pt idx="6">
                  <c:v>15</c:v>
                </c:pt>
                <c:pt idx="8">
                  <c:v>15.5</c:v>
                </c:pt>
                <c:pt idx="10">
                  <c:v>12.44</c:v>
                </c:pt>
                <c:pt idx="12">
                  <c:v>13.46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1BE-4D30-9B12-599EA6C3AA71}"/>
            </c:ext>
          </c:extLst>
        </c:ser>
        <c:ser>
          <c:idx val="2"/>
          <c:order val="2"/>
          <c:tx>
            <c:strRef>
              <c:f>Munka1!$D$27</c:f>
              <c:strCache>
                <c:ptCount val="1"/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Munka1!$A$28:$A$40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Munka1!$D$28:$D$40</c:f>
              <c:numCache>
                <c:formatCode>General</c:formatCode>
                <c:ptCount val="13"/>
              </c:numCache>
            </c:numRef>
          </c:val>
          <c:extLst>
            <c:ext xmlns:c16="http://schemas.microsoft.com/office/drawing/2014/chart" uri="{C3380CC4-5D6E-409C-BE32-E72D297353CC}">
              <c16:uniqueId val="{00000002-51BE-4D30-9B12-599EA6C3AA71}"/>
            </c:ext>
          </c:extLst>
        </c:ser>
        <c:ser>
          <c:idx val="3"/>
          <c:order val="3"/>
          <c:tx>
            <c:strRef>
              <c:f>Munka1!$E$27</c:f>
              <c:strCache>
                <c:ptCount val="1"/>
                <c:pt idx="0">
                  <c:v>jún. 4.-10 cm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Munka1!$A$28:$A$40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Munka1!$E$28:$E$40</c:f>
              <c:numCache>
                <c:formatCode>General</c:formatCode>
                <c:ptCount val="13"/>
                <c:pt idx="0">
                  <c:v>20.56</c:v>
                </c:pt>
                <c:pt idx="2">
                  <c:v>19.5</c:v>
                </c:pt>
                <c:pt idx="4">
                  <c:v>20.46</c:v>
                </c:pt>
                <c:pt idx="6">
                  <c:v>14.1</c:v>
                </c:pt>
                <c:pt idx="8">
                  <c:v>20.64</c:v>
                </c:pt>
                <c:pt idx="10">
                  <c:v>19.5</c:v>
                </c:pt>
                <c:pt idx="12">
                  <c:v>12.88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1BE-4D30-9B12-599EA6C3AA71}"/>
            </c:ext>
          </c:extLst>
        </c:ser>
        <c:ser>
          <c:idx val="4"/>
          <c:order val="4"/>
          <c:tx>
            <c:strRef>
              <c:f>Munka1!$F$27</c:f>
              <c:strCache>
                <c:ptCount val="1"/>
                <c:pt idx="0">
                  <c:v>jún. 4.-20 cm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strRef>
              <c:f>Munka1!$A$28:$A$40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Munka1!$F$28:$F$40</c:f>
              <c:numCache>
                <c:formatCode>General</c:formatCode>
                <c:ptCount val="13"/>
                <c:pt idx="0">
                  <c:v>14.06</c:v>
                </c:pt>
                <c:pt idx="2">
                  <c:v>18.3</c:v>
                </c:pt>
                <c:pt idx="4">
                  <c:v>18.100000000000001</c:v>
                </c:pt>
                <c:pt idx="6">
                  <c:v>20.3</c:v>
                </c:pt>
                <c:pt idx="8">
                  <c:v>17.84</c:v>
                </c:pt>
                <c:pt idx="10">
                  <c:v>15.98</c:v>
                </c:pt>
                <c:pt idx="12">
                  <c:v>14.92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1BE-4D30-9B12-599EA6C3AA71}"/>
            </c:ext>
          </c:extLst>
        </c:ser>
        <c:ser>
          <c:idx val="5"/>
          <c:order val="5"/>
          <c:tx>
            <c:strRef>
              <c:f>Munka1!$G$27</c:f>
              <c:strCache>
                <c:ptCount val="1"/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Munka1!$A$28:$A$40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Munka1!$G$28:$G$40</c:f>
              <c:numCache>
                <c:formatCode>General</c:formatCode>
                <c:ptCount val="13"/>
              </c:numCache>
            </c:numRef>
          </c:val>
          <c:extLst>
            <c:ext xmlns:c16="http://schemas.microsoft.com/office/drawing/2014/chart" uri="{C3380CC4-5D6E-409C-BE32-E72D297353CC}">
              <c16:uniqueId val="{00000005-51BE-4D30-9B12-599EA6C3AA71}"/>
            </c:ext>
          </c:extLst>
        </c:ser>
        <c:ser>
          <c:idx val="6"/>
          <c:order val="6"/>
          <c:tx>
            <c:strRef>
              <c:f>Munka1!$H$27</c:f>
              <c:strCache>
                <c:ptCount val="1"/>
                <c:pt idx="0">
                  <c:v>aug. 7.-10 cm</c:v>
                </c:pt>
              </c:strCache>
            </c:strRef>
          </c:tx>
          <c:spPr>
            <a:solidFill>
              <a:srgbClr val="086C12"/>
            </a:solidFill>
            <a:ln>
              <a:noFill/>
            </a:ln>
            <a:effectLst/>
          </c:spPr>
          <c:invertIfNegative val="0"/>
          <c:cat>
            <c:strRef>
              <c:f>Munka1!$A$28:$A$40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Munka1!$H$28:$H$40</c:f>
              <c:numCache>
                <c:formatCode>General</c:formatCode>
                <c:ptCount val="13"/>
                <c:pt idx="0">
                  <c:v>15.08</c:v>
                </c:pt>
                <c:pt idx="2">
                  <c:v>13.46</c:v>
                </c:pt>
                <c:pt idx="4">
                  <c:v>14.74</c:v>
                </c:pt>
                <c:pt idx="6">
                  <c:v>15.8</c:v>
                </c:pt>
                <c:pt idx="8">
                  <c:v>18.2</c:v>
                </c:pt>
                <c:pt idx="10">
                  <c:v>24.84</c:v>
                </c:pt>
                <c:pt idx="12">
                  <c:v>20.5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1BE-4D30-9B12-599EA6C3AA71}"/>
            </c:ext>
          </c:extLst>
        </c:ser>
        <c:ser>
          <c:idx val="7"/>
          <c:order val="7"/>
          <c:tx>
            <c:strRef>
              <c:f>Munka1!$I$27</c:f>
              <c:strCache>
                <c:ptCount val="1"/>
                <c:pt idx="0">
                  <c:v>aug. 7.-20 cm</c:v>
                </c:pt>
              </c:strCache>
            </c:strRef>
          </c:tx>
          <c:spPr>
            <a:solidFill>
              <a:srgbClr val="6BF58F"/>
            </a:solidFill>
            <a:ln>
              <a:noFill/>
            </a:ln>
            <a:effectLst/>
          </c:spPr>
          <c:invertIfNegative val="0"/>
          <c:cat>
            <c:strRef>
              <c:f>Munka1!$A$28:$A$40</c:f>
              <c:strCache>
                <c:ptCount val="13"/>
                <c:pt idx="0">
                  <c:v>I.</c:v>
                </c:pt>
                <c:pt idx="2">
                  <c:v>II.</c:v>
                </c:pt>
                <c:pt idx="4">
                  <c:v>III.</c:v>
                </c:pt>
                <c:pt idx="6">
                  <c:v>IV.</c:v>
                </c:pt>
                <c:pt idx="8">
                  <c:v>V.</c:v>
                </c:pt>
                <c:pt idx="10">
                  <c:v>VI.</c:v>
                </c:pt>
                <c:pt idx="12">
                  <c:v>VII.</c:v>
                </c:pt>
              </c:strCache>
            </c:strRef>
          </c:cat>
          <c:val>
            <c:numRef>
              <c:f>Munka1!$I$28:$I$40</c:f>
              <c:numCache>
                <c:formatCode>General</c:formatCode>
                <c:ptCount val="13"/>
                <c:pt idx="0">
                  <c:v>14.2</c:v>
                </c:pt>
                <c:pt idx="2">
                  <c:v>14.1</c:v>
                </c:pt>
                <c:pt idx="4">
                  <c:v>15.3</c:v>
                </c:pt>
                <c:pt idx="6">
                  <c:v>17</c:v>
                </c:pt>
                <c:pt idx="8">
                  <c:v>17.059999999999999</c:v>
                </c:pt>
                <c:pt idx="10">
                  <c:v>23.1</c:v>
                </c:pt>
                <c:pt idx="12">
                  <c:v>20.12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51BE-4D30-9B12-599EA6C3AA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98312863"/>
        <c:axId val="498301631"/>
      </c:barChart>
      <c:catAx>
        <c:axId val="4983128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endParaRPr lang="hu-HU"/>
          </a:p>
        </c:txPr>
        <c:crossAx val="498301631"/>
        <c:crosses val="autoZero"/>
        <c:auto val="1"/>
        <c:lblAlgn val="ctr"/>
        <c:lblOffset val="100"/>
        <c:noMultiLvlLbl val="0"/>
      </c:catAx>
      <c:valAx>
        <c:axId val="4983016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endParaRPr lang="hu-HU"/>
          </a:p>
        </c:txPr>
        <c:crossAx val="4983128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egendEntry>
        <c:idx val="5"/>
        <c:delete val="1"/>
      </c:legendEntry>
      <c:layout>
        <c:manualLayout>
          <c:xMode val="edge"/>
          <c:yMode val="edge"/>
          <c:x val="4.1942295450696339E-2"/>
          <c:y val="0.91234302874551665"/>
          <c:w val="0.95637827740665748"/>
          <c:h val="8.765697125448326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Times New Roman" panose="02020603050405020304" pitchFamily="18" charset="0"/>
            </a:defRPr>
          </a:pPr>
          <a:endParaRPr lang="hu-H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hu-H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r>
              <a:rPr lang="hu-HU" b="1" i="0" baseline="0" dirty="0"/>
              <a:t>Szentkirály, </a:t>
            </a:r>
            <a:r>
              <a:rPr lang="hu-HU" b="1" i="0" baseline="0" dirty="0" err="1"/>
              <a:t>talajtömörödöttség</a:t>
            </a:r>
            <a:r>
              <a:rPr lang="hu-HU" b="1" i="0" baseline="0" dirty="0"/>
              <a:t>, 20 bar értékig</a:t>
            </a:r>
          </a:p>
        </c:rich>
      </c:tx>
      <c:layout>
        <c:manualLayout>
          <c:xMode val="edge"/>
          <c:yMode val="edge"/>
          <c:x val="0.15421220323937229"/>
          <c:y val="3.674224037153885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Times New Roman" panose="02020603050405020304" pitchFamily="18" charset="0"/>
            </a:defRPr>
          </a:pPr>
          <a:endParaRPr lang="hu-H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'H.E. Vöröshagyma'!$C$51</c:f>
              <c:strCache>
                <c:ptCount val="1"/>
                <c:pt idx="0">
                  <c:v>07.márc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'H.E. Vöröshagyma'!$A$52:$B$55</c:f>
              <c:strCache>
                <c:ptCount val="4"/>
                <c:pt idx="0">
                  <c:v>Ásógépezett terület</c:v>
                </c:pt>
                <c:pt idx="3">
                  <c:v>Kontroll terület</c:v>
                </c:pt>
              </c:strCache>
            </c:strRef>
          </c:cat>
          <c:val>
            <c:numRef>
              <c:f>'H.E. Vöröshagyma'!$C$52:$C$55</c:f>
              <c:numCache>
                <c:formatCode>General</c:formatCode>
                <c:ptCount val="4"/>
                <c:pt idx="0">
                  <c:v>37.33</c:v>
                </c:pt>
                <c:pt idx="3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A4A-4A29-B93F-F5A89BD07DFA}"/>
            </c:ext>
          </c:extLst>
        </c:ser>
        <c:ser>
          <c:idx val="1"/>
          <c:order val="1"/>
          <c:tx>
            <c:strRef>
              <c:f>'H.E. Vöröshagyma'!$D$51</c:f>
              <c:strCache>
                <c:ptCount val="1"/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'H.E. Vöröshagyma'!$A$52:$B$55</c:f>
              <c:strCache>
                <c:ptCount val="4"/>
                <c:pt idx="0">
                  <c:v>Ásógépezett terület</c:v>
                </c:pt>
                <c:pt idx="3">
                  <c:v>Kontroll terület</c:v>
                </c:pt>
              </c:strCache>
            </c:strRef>
          </c:cat>
          <c:val>
            <c:numRef>
              <c:f>'H.E. Vöröshagyma'!$D$52:$D$55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1-8A4A-4A29-B93F-F5A89BD07DFA}"/>
            </c:ext>
          </c:extLst>
        </c:ser>
        <c:ser>
          <c:idx val="2"/>
          <c:order val="2"/>
          <c:tx>
            <c:strRef>
              <c:f>'H.E. Vöröshagyma'!$E$51</c:f>
              <c:strCache>
                <c:ptCount val="1"/>
                <c:pt idx="0">
                  <c:v>11.ápr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'H.E. Vöröshagyma'!$A$52:$B$55</c:f>
              <c:strCache>
                <c:ptCount val="4"/>
                <c:pt idx="0">
                  <c:v>Ásógépezett terület</c:v>
                </c:pt>
                <c:pt idx="3">
                  <c:v>Kontroll terület</c:v>
                </c:pt>
              </c:strCache>
            </c:strRef>
          </c:cat>
          <c:val>
            <c:numRef>
              <c:f>'H.E. Vöröshagyma'!$E$52:$E$55</c:f>
              <c:numCache>
                <c:formatCode>General</c:formatCode>
                <c:ptCount val="4"/>
                <c:pt idx="0">
                  <c:v>33.25</c:v>
                </c:pt>
                <c:pt idx="3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A4A-4A29-B93F-F5A89BD07DFA}"/>
            </c:ext>
          </c:extLst>
        </c:ser>
        <c:ser>
          <c:idx val="3"/>
          <c:order val="3"/>
          <c:tx>
            <c:strRef>
              <c:f>'H.E. Vöröshagyma'!$F$51</c:f>
              <c:strCache>
                <c:ptCount val="1"/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'H.E. Vöröshagyma'!$A$52:$B$55</c:f>
              <c:strCache>
                <c:ptCount val="4"/>
                <c:pt idx="0">
                  <c:v>Ásógépezett terület</c:v>
                </c:pt>
                <c:pt idx="3">
                  <c:v>Kontroll terület</c:v>
                </c:pt>
              </c:strCache>
            </c:strRef>
          </c:cat>
          <c:val>
            <c:numRef>
              <c:f>'H.E. Vöröshagyma'!$F$52:$F$55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3-8A4A-4A29-B93F-F5A89BD07DFA}"/>
            </c:ext>
          </c:extLst>
        </c:ser>
        <c:ser>
          <c:idx val="4"/>
          <c:order val="4"/>
          <c:tx>
            <c:strRef>
              <c:f>'H.E. Vöröshagyma'!$G$51</c:f>
              <c:strCache>
                <c:ptCount val="1"/>
                <c:pt idx="0">
                  <c:v>16.máj</c:v>
                </c:pt>
              </c:strCache>
            </c:strRef>
          </c:tx>
          <c:spPr>
            <a:solidFill>
              <a:srgbClr val="92D050"/>
            </a:solidFill>
            <a:ln>
              <a:noFill/>
            </a:ln>
            <a:effectLst/>
          </c:spPr>
          <c:invertIfNegative val="0"/>
          <c:cat>
            <c:strRef>
              <c:f>'H.E. Vöröshagyma'!$A$52:$B$55</c:f>
              <c:strCache>
                <c:ptCount val="4"/>
                <c:pt idx="0">
                  <c:v>Ásógépezett terület</c:v>
                </c:pt>
                <c:pt idx="3">
                  <c:v>Kontroll terület</c:v>
                </c:pt>
              </c:strCache>
            </c:strRef>
          </c:cat>
          <c:val>
            <c:numRef>
              <c:f>'H.E. Vöröshagyma'!$G$52:$G$55</c:f>
              <c:numCache>
                <c:formatCode>General</c:formatCode>
                <c:ptCount val="4"/>
                <c:pt idx="0">
                  <c:v>33.75</c:v>
                </c:pt>
                <c:pt idx="3">
                  <c:v>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A4A-4A29-B93F-F5A89BD07DFA}"/>
            </c:ext>
          </c:extLst>
        </c:ser>
        <c:ser>
          <c:idx val="5"/>
          <c:order val="5"/>
          <c:tx>
            <c:strRef>
              <c:f>'H.E. Vöröshagyma'!$H$51</c:f>
              <c:strCache>
                <c:ptCount val="1"/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'H.E. Vöröshagyma'!$A$52:$B$55</c:f>
              <c:strCache>
                <c:ptCount val="4"/>
                <c:pt idx="0">
                  <c:v>Ásógépezett terület</c:v>
                </c:pt>
                <c:pt idx="3">
                  <c:v>Kontroll terület</c:v>
                </c:pt>
              </c:strCache>
            </c:strRef>
          </c:cat>
          <c:val>
            <c:numRef>
              <c:f>'H.E. Vöröshagyma'!$H$52:$H$55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5-8A4A-4A29-B93F-F5A89BD07DFA}"/>
            </c:ext>
          </c:extLst>
        </c:ser>
        <c:ser>
          <c:idx val="6"/>
          <c:order val="6"/>
          <c:tx>
            <c:strRef>
              <c:f>'H.E. Vöröshagyma'!$I$51</c:f>
              <c:strCache>
                <c:ptCount val="1"/>
                <c:pt idx="0">
                  <c:v>17.jún</c:v>
                </c:pt>
              </c:strCache>
            </c:strRef>
          </c:tx>
          <c:spPr>
            <a:solidFill>
              <a:srgbClr val="002060"/>
            </a:solidFill>
            <a:ln>
              <a:noFill/>
            </a:ln>
            <a:effectLst/>
          </c:spPr>
          <c:invertIfNegative val="0"/>
          <c:cat>
            <c:strRef>
              <c:f>'H.E. Vöröshagyma'!$A$52:$B$55</c:f>
              <c:strCache>
                <c:ptCount val="4"/>
                <c:pt idx="0">
                  <c:v>Ásógépezett terület</c:v>
                </c:pt>
                <c:pt idx="3">
                  <c:v>Kontroll terület</c:v>
                </c:pt>
              </c:strCache>
            </c:strRef>
          </c:cat>
          <c:val>
            <c:numRef>
              <c:f>'H.E. Vöröshagyma'!$I$52:$I$55</c:f>
              <c:numCache>
                <c:formatCode>General</c:formatCode>
                <c:ptCount val="4"/>
                <c:pt idx="0">
                  <c:v>10.5</c:v>
                </c:pt>
                <c:pt idx="3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8A4A-4A29-B93F-F5A89BD07D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56243888"/>
        <c:axId val="956258032"/>
      </c:barChart>
      <c:catAx>
        <c:axId val="95624388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endParaRPr lang="hu-HU"/>
          </a:p>
        </c:txPr>
        <c:crossAx val="956258032"/>
        <c:crosses val="autoZero"/>
        <c:auto val="1"/>
        <c:lblAlgn val="ctr"/>
        <c:lblOffset val="100"/>
        <c:noMultiLvlLbl val="0"/>
      </c:catAx>
      <c:valAx>
        <c:axId val="956258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endParaRPr lang="hu-HU"/>
          </a:p>
        </c:txPr>
        <c:crossAx val="9562438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delete val="1"/>
      </c:legendEntry>
      <c:legendEntry>
        <c:idx val="3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Times New Roman" panose="02020603050405020304" pitchFamily="18" charset="0"/>
            </a:defRPr>
          </a:pPr>
          <a:endParaRPr lang="hu-H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baseline="0">
          <a:latin typeface="Arial" panose="020B0604020202020204" pitchFamily="34" charset="0"/>
          <a:cs typeface="Times New Roman" panose="02020603050405020304" pitchFamily="18" charset="0"/>
        </a:defRPr>
      </a:pPr>
      <a:endParaRPr lang="hu-HU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r>
              <a:rPr lang="hu-HU" b="1" i="0" baseline="0" dirty="0"/>
              <a:t>Szentkirály, talajhőmérséklet, 1 és 5-cm mélységben, °C </a:t>
            </a:r>
          </a:p>
          <a:p>
            <a:pPr algn="ctr" rtl="0">
              <a:defRPr b="1"/>
            </a:pPr>
            <a:endParaRPr lang="hu-HU" b="1" i="0" baseline="0" dirty="0"/>
          </a:p>
        </c:rich>
      </c:tx>
      <c:layout>
        <c:manualLayout>
          <c:xMode val="edge"/>
          <c:yMode val="edge"/>
          <c:x val="0.13193791138928468"/>
          <c:y val="2.525254031607829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+mn-cs"/>
            </a:defRPr>
          </a:pPr>
          <a:endParaRPr lang="hu-H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'[Microsoft Word programbeli  diagram]H.E. Vöröshagyma'!$C$37</c:f>
              <c:strCache>
                <c:ptCount val="1"/>
                <c:pt idx="0">
                  <c:v>márc.07. 1-cm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'[Microsoft Word programbeli  diagram]H.E. Vöröshagyma'!$A$38:$B$40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'[Microsoft Word programbeli  diagram]H.E. Vöröshagyma'!$C$38:$C$40</c:f>
              <c:numCache>
                <c:formatCode>General</c:formatCode>
                <c:ptCount val="3"/>
                <c:pt idx="0">
                  <c:v>17.329999999999998</c:v>
                </c:pt>
                <c:pt idx="2">
                  <c:v>14.3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CC-4FD7-8974-F421CD4611A3}"/>
            </c:ext>
          </c:extLst>
        </c:ser>
        <c:ser>
          <c:idx val="1"/>
          <c:order val="1"/>
          <c:tx>
            <c:strRef>
              <c:f>'[Microsoft Word programbeli  diagram]H.E. Vöröshagyma'!$D$37</c:f>
              <c:strCache>
                <c:ptCount val="1"/>
                <c:pt idx="0">
                  <c:v>márc.07. 5-cm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'[Microsoft Word programbeli  diagram]H.E. Vöröshagyma'!$A$38:$B$40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'[Microsoft Word programbeli  diagram]H.E. Vöröshagyma'!$D$38:$D$40</c:f>
              <c:numCache>
                <c:formatCode>General</c:formatCode>
                <c:ptCount val="3"/>
                <c:pt idx="0">
                  <c:v>12.1</c:v>
                </c:pt>
                <c:pt idx="2">
                  <c:v>9.8000000000000007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5CC-4FD7-8974-F421CD4611A3}"/>
            </c:ext>
          </c:extLst>
        </c:ser>
        <c:ser>
          <c:idx val="2"/>
          <c:order val="2"/>
          <c:tx>
            <c:strRef>
              <c:f>'[Microsoft Word programbeli  diagram]H.E. Vöröshagyma'!$E$37</c:f>
              <c:strCache>
                <c:ptCount val="1"/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'[Microsoft Word programbeli  diagram]H.E. Vöröshagyma'!$A$38:$B$40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'[Microsoft Word programbeli  diagram]H.E. Vöröshagyma'!$E$38:$E$40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2-35CC-4FD7-8974-F421CD4611A3}"/>
            </c:ext>
          </c:extLst>
        </c:ser>
        <c:ser>
          <c:idx val="3"/>
          <c:order val="3"/>
          <c:tx>
            <c:strRef>
              <c:f>'[Microsoft Word programbeli  diagram]H.E. Vöröshagyma'!$F$37</c:f>
              <c:strCache>
                <c:ptCount val="1"/>
                <c:pt idx="0">
                  <c:v>ápr.11. 1-cm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'[Microsoft Word programbeli  diagram]H.E. Vöröshagyma'!$A$38:$B$40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'[Microsoft Word programbeli  diagram]H.E. Vöröshagyma'!$F$38:$F$40</c:f>
              <c:numCache>
                <c:formatCode>General</c:formatCode>
                <c:ptCount val="3"/>
                <c:pt idx="0" formatCode="0.0">
                  <c:v>16.2</c:v>
                </c:pt>
                <c:pt idx="2">
                  <c:v>15.9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5CC-4FD7-8974-F421CD4611A3}"/>
            </c:ext>
          </c:extLst>
        </c:ser>
        <c:ser>
          <c:idx val="4"/>
          <c:order val="4"/>
          <c:tx>
            <c:strRef>
              <c:f>'[Microsoft Word programbeli  diagram]H.E. Vöröshagyma'!$G$37</c:f>
              <c:strCache>
                <c:ptCount val="1"/>
                <c:pt idx="0">
                  <c:v>ápr.11. 5-cm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'[Microsoft Word programbeli  diagram]H.E. Vöröshagyma'!$A$38:$B$40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'[Microsoft Word programbeli  diagram]H.E. Vöröshagyma'!$G$38:$G$40</c:f>
              <c:numCache>
                <c:formatCode>General</c:formatCode>
                <c:ptCount val="3"/>
                <c:pt idx="0" formatCode="0.0">
                  <c:v>13.8</c:v>
                </c:pt>
                <c:pt idx="2">
                  <c:v>13.2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5CC-4FD7-8974-F421CD4611A3}"/>
            </c:ext>
          </c:extLst>
        </c:ser>
        <c:ser>
          <c:idx val="5"/>
          <c:order val="5"/>
          <c:tx>
            <c:strRef>
              <c:f>'[Microsoft Word programbeli  diagram]H.E. Vöröshagyma'!$H$37</c:f>
              <c:strCache>
                <c:ptCount val="1"/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'[Microsoft Word programbeli  diagram]H.E. Vöröshagyma'!$A$38:$B$40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'[Microsoft Word programbeli  diagram]H.E. Vöröshagyma'!$H$38:$H$40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5-35CC-4FD7-8974-F421CD4611A3}"/>
            </c:ext>
          </c:extLst>
        </c:ser>
        <c:ser>
          <c:idx val="6"/>
          <c:order val="6"/>
          <c:tx>
            <c:strRef>
              <c:f>'[Microsoft Word programbeli  diagram]H.E. Vöröshagyma'!$I$37</c:f>
              <c:strCache>
                <c:ptCount val="1"/>
                <c:pt idx="0">
                  <c:v>máj.16. 1-cm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'[Microsoft Word programbeli  diagram]H.E. Vöröshagyma'!$A$38:$B$40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'[Microsoft Word programbeli  diagram]H.E. Vöröshagyma'!$I$38:$I$40</c:f>
              <c:numCache>
                <c:formatCode>General</c:formatCode>
                <c:ptCount val="3"/>
                <c:pt idx="0" formatCode="0.0">
                  <c:v>22.8</c:v>
                </c:pt>
                <c:pt idx="2">
                  <c:v>21.7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5CC-4FD7-8974-F421CD4611A3}"/>
            </c:ext>
          </c:extLst>
        </c:ser>
        <c:ser>
          <c:idx val="7"/>
          <c:order val="7"/>
          <c:tx>
            <c:strRef>
              <c:f>'[Microsoft Word programbeli  diagram]H.E. Vöröshagyma'!$J$37</c:f>
              <c:strCache>
                <c:ptCount val="1"/>
                <c:pt idx="0">
                  <c:v>máj.16. 5-cm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'[Microsoft Word programbeli  diagram]H.E. Vöröshagyma'!$A$38:$B$40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'[Microsoft Word programbeli  diagram]H.E. Vöröshagyma'!$J$38:$J$40</c:f>
              <c:numCache>
                <c:formatCode>General</c:formatCode>
                <c:ptCount val="3"/>
                <c:pt idx="0" formatCode="0.0">
                  <c:v>22.63</c:v>
                </c:pt>
                <c:pt idx="2">
                  <c:v>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35CC-4FD7-8974-F421CD4611A3}"/>
            </c:ext>
          </c:extLst>
        </c:ser>
        <c:ser>
          <c:idx val="8"/>
          <c:order val="8"/>
          <c:tx>
            <c:strRef>
              <c:f>'[Microsoft Word programbeli  diagram]H.E. Vöröshagyma'!$K$37</c:f>
              <c:strCache>
                <c:ptCount val="1"/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'[Microsoft Word programbeli  diagram]H.E. Vöröshagyma'!$A$38:$B$40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'[Microsoft Word programbeli  diagram]H.E. Vöröshagyma'!$K$38:$K$40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8-35CC-4FD7-8974-F421CD4611A3}"/>
            </c:ext>
          </c:extLst>
        </c:ser>
        <c:ser>
          <c:idx val="9"/>
          <c:order val="9"/>
          <c:tx>
            <c:strRef>
              <c:f>'[Microsoft Word programbeli  diagram]H.E. Vöröshagyma'!$L$37</c:f>
              <c:strCache>
                <c:ptCount val="1"/>
                <c:pt idx="0">
                  <c:v>jún.17. 1-cm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'[Microsoft Word programbeli  diagram]H.E. Vöröshagyma'!$A$38:$B$40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'[Microsoft Word programbeli  diagram]H.E. Vöröshagyma'!$L$38:$L$40</c:f>
              <c:numCache>
                <c:formatCode>General</c:formatCode>
                <c:ptCount val="3"/>
                <c:pt idx="0" formatCode="0.0">
                  <c:v>27.18</c:v>
                </c:pt>
                <c:pt idx="2">
                  <c:v>27.9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35CC-4FD7-8974-F421CD4611A3}"/>
            </c:ext>
          </c:extLst>
        </c:ser>
        <c:ser>
          <c:idx val="10"/>
          <c:order val="10"/>
          <c:tx>
            <c:strRef>
              <c:f>'[Microsoft Word programbeli  diagram]H.E. Vöröshagyma'!$M$37</c:f>
              <c:strCache>
                <c:ptCount val="1"/>
                <c:pt idx="0">
                  <c:v>jún.17. 5-cm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'[Microsoft Word programbeli  diagram]H.E. Vöröshagyma'!$A$38:$B$40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'[Microsoft Word programbeli  diagram]H.E. Vöröshagyma'!$M$38:$M$40</c:f>
              <c:numCache>
                <c:formatCode>General</c:formatCode>
                <c:ptCount val="3"/>
                <c:pt idx="0" formatCode="0.0">
                  <c:v>26.95</c:v>
                </c:pt>
                <c:pt idx="2">
                  <c:v>28.1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35CC-4FD7-8974-F421CD4611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49529295"/>
        <c:axId val="549533871"/>
      </c:barChart>
      <c:catAx>
        <c:axId val="5495292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hu-HU"/>
          </a:p>
        </c:txPr>
        <c:crossAx val="549533871"/>
        <c:crosses val="autoZero"/>
        <c:auto val="1"/>
        <c:lblAlgn val="ctr"/>
        <c:lblOffset val="100"/>
        <c:noMultiLvlLbl val="0"/>
      </c:catAx>
      <c:valAx>
        <c:axId val="5495338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+mn-cs"/>
              </a:defRPr>
            </a:pPr>
            <a:endParaRPr lang="hu-HU"/>
          </a:p>
        </c:txPr>
        <c:crossAx val="5495292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legendEntry>
        <c:idx val="5"/>
        <c:delete val="1"/>
      </c:legendEntry>
      <c:legendEntry>
        <c:idx val="8"/>
        <c:delete val="1"/>
      </c:legendEntry>
      <c:layout>
        <c:manualLayout>
          <c:xMode val="edge"/>
          <c:yMode val="edge"/>
          <c:x val="1.4980601366149733E-2"/>
          <c:y val="0.89541573030133237"/>
          <c:w val="0.95205431710209465"/>
          <c:h val="0.1045842696986676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+mn-cs"/>
            </a:defRPr>
          </a:pPr>
          <a:endParaRPr lang="hu-H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baseline="0">
          <a:latin typeface="Arial" panose="020B0604020202020204" pitchFamily="34" charset="0"/>
        </a:defRPr>
      </a:pPr>
      <a:endParaRPr lang="hu-HU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r>
              <a:rPr lang="hu-HU" b="1" i="0" baseline="0"/>
              <a:t>Kecskemét-Borbás, talajtömörödöttség, 20 bar értékig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Times New Roman" panose="02020603050405020304" pitchFamily="18" charset="0"/>
            </a:defRPr>
          </a:pPr>
          <a:endParaRPr lang="hu-HU"/>
        </a:p>
      </c:txPr>
    </c:title>
    <c:autoTitleDeleted val="0"/>
    <c:plotArea>
      <c:layout>
        <c:manualLayout>
          <c:layoutTarget val="inner"/>
          <c:xMode val="edge"/>
          <c:yMode val="edge"/>
          <c:x val="6.2047492077500176E-2"/>
          <c:y val="0.13611111672820272"/>
          <c:w val="0.91575377703734528"/>
          <c:h val="0.7073170449874149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Munka1!$B$85:$B$86</c:f>
              <c:strCache>
                <c:ptCount val="2"/>
                <c:pt idx="0">
                  <c:v>16.máj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Munka1!$A$87:$A$89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Munka1!$B$87:$B$89</c:f>
              <c:numCache>
                <c:formatCode>General</c:formatCode>
                <c:ptCount val="3"/>
                <c:pt idx="0">
                  <c:v>40.299999999999997</c:v>
                </c:pt>
                <c:pt idx="2">
                  <c:v>35.200000000000003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7F4-4E9E-9CCF-A93688168D55}"/>
            </c:ext>
          </c:extLst>
        </c:ser>
        <c:ser>
          <c:idx val="1"/>
          <c:order val="1"/>
          <c:tx>
            <c:strRef>
              <c:f>Munka1!$C$85:$C$86</c:f>
              <c:strCache>
                <c:ptCount val="2"/>
                <c:pt idx="0">
                  <c:v>17.jún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Munka1!$A$87:$A$89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Munka1!$C$87:$C$89</c:f>
              <c:numCache>
                <c:formatCode>General</c:formatCode>
                <c:ptCount val="3"/>
                <c:pt idx="0">
                  <c:v>33</c:v>
                </c:pt>
                <c:pt idx="2">
                  <c:v>28.8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7F4-4E9E-9CCF-A93688168D5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38321423"/>
        <c:axId val="238303951"/>
      </c:barChart>
      <c:catAx>
        <c:axId val="2383214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endParaRPr lang="hu-HU"/>
          </a:p>
        </c:txPr>
        <c:crossAx val="238303951"/>
        <c:crosses val="autoZero"/>
        <c:auto val="1"/>
        <c:lblAlgn val="ctr"/>
        <c:lblOffset val="100"/>
        <c:noMultiLvlLbl val="0"/>
      </c:catAx>
      <c:valAx>
        <c:axId val="2383039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endParaRPr lang="hu-HU"/>
          </a:p>
        </c:txPr>
        <c:crossAx val="2383214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Times New Roman" panose="02020603050405020304" pitchFamily="18" charset="0"/>
            </a:defRPr>
          </a:pPr>
          <a:endParaRPr lang="hu-H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baseline="0">
          <a:latin typeface="Arial" panose="020B0604020202020204" pitchFamily="34" charset="0"/>
          <a:cs typeface="Times New Roman" panose="02020603050405020304" pitchFamily="18" charset="0"/>
        </a:defRPr>
      </a:pPr>
      <a:endParaRPr lang="hu-HU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r>
              <a:rPr lang="hu-HU" b="1" i="0" baseline="0"/>
              <a:t>Kecskemét-Borbás, talajhőmérséklet, 10 és 20-cm mélységben, °C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Times New Roman" panose="02020603050405020304" pitchFamily="18" charset="0"/>
            </a:defRPr>
          </a:pPr>
          <a:endParaRPr lang="hu-H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Munka1!$B$24:$B$25</c:f>
              <c:strCache>
                <c:ptCount val="2"/>
                <c:pt idx="1">
                  <c:v>máj. 16.-10 cm</c:v>
                </c:pt>
              </c:strCache>
            </c:strRef>
          </c:tx>
          <c:spPr>
            <a:solidFill>
              <a:srgbClr val="002060"/>
            </a:solidFill>
            <a:ln>
              <a:noFill/>
            </a:ln>
            <a:effectLst/>
          </c:spPr>
          <c:invertIfNegative val="0"/>
          <c:cat>
            <c:strRef>
              <c:f>Munka1!$A$26:$A$28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Munka1!$B$26:$B$28</c:f>
              <c:numCache>
                <c:formatCode>General</c:formatCode>
                <c:ptCount val="3"/>
                <c:pt idx="0" formatCode="0.0">
                  <c:v>16.72</c:v>
                </c:pt>
                <c:pt idx="2" formatCode="0.0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AC-45A9-B597-0ACCE481A06E}"/>
            </c:ext>
          </c:extLst>
        </c:ser>
        <c:ser>
          <c:idx val="1"/>
          <c:order val="1"/>
          <c:tx>
            <c:strRef>
              <c:f>Munka1!$C$24:$C$25</c:f>
              <c:strCache>
                <c:ptCount val="2"/>
                <c:pt idx="1">
                  <c:v>máj. 16.-20 cm</c:v>
                </c:pt>
              </c:strCache>
            </c:strRef>
          </c:tx>
          <c:spPr>
            <a:solidFill>
              <a:schemeClr val="accent5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Munka1!$A$26:$A$28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Munka1!$C$26:$C$28</c:f>
              <c:numCache>
                <c:formatCode>General</c:formatCode>
                <c:ptCount val="3"/>
                <c:pt idx="0" formatCode="0.0">
                  <c:v>15.3</c:v>
                </c:pt>
                <c:pt idx="2" formatCode="0.0">
                  <c:v>15.28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1AC-45A9-B597-0ACCE481A06E}"/>
            </c:ext>
          </c:extLst>
        </c:ser>
        <c:ser>
          <c:idx val="2"/>
          <c:order val="2"/>
          <c:tx>
            <c:strRef>
              <c:f>Munka1!$D$24:$D$25</c:f>
              <c:strCache>
                <c:ptCount val="2"/>
                <c:pt idx="1">
                  <c:v>máj. 16.-20 cm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Munka1!$A$26:$A$28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Munka1!$D$26:$D$28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2-E1AC-45A9-B597-0ACCE481A06E}"/>
            </c:ext>
          </c:extLst>
        </c:ser>
        <c:ser>
          <c:idx val="3"/>
          <c:order val="3"/>
          <c:tx>
            <c:strRef>
              <c:f>Munka1!$E$24:$E$25</c:f>
              <c:strCache>
                <c:ptCount val="2"/>
                <c:pt idx="1">
                  <c:v>jún. 17.-10 cm</c:v>
                </c:pt>
              </c:strCache>
            </c:strRef>
          </c:tx>
          <c:spPr>
            <a:solidFill>
              <a:schemeClr val="accent2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strRef>
              <c:f>Munka1!$A$26:$A$28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Munka1!$E$26:$E$28</c:f>
              <c:numCache>
                <c:formatCode>General</c:formatCode>
                <c:ptCount val="3"/>
                <c:pt idx="0" formatCode="0.0">
                  <c:v>24.1</c:v>
                </c:pt>
                <c:pt idx="2" formatCode="0.0">
                  <c:v>23.3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1AC-45A9-B597-0ACCE481A06E}"/>
            </c:ext>
          </c:extLst>
        </c:ser>
        <c:ser>
          <c:idx val="4"/>
          <c:order val="4"/>
          <c:tx>
            <c:strRef>
              <c:f>Munka1!$F$24:$F$25</c:f>
              <c:strCache>
                <c:ptCount val="2"/>
                <c:pt idx="1">
                  <c:v>jún. 17.-20 cm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Munka1!$A$26:$A$28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Munka1!$F$26:$F$28</c:f>
              <c:numCache>
                <c:formatCode>General</c:formatCode>
                <c:ptCount val="3"/>
                <c:pt idx="0" formatCode="0.0">
                  <c:v>22.6</c:v>
                </c:pt>
                <c:pt idx="2" formatCode="0.0">
                  <c:v>22.4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1AC-45A9-B597-0ACCE481A0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98307871"/>
        <c:axId val="498310367"/>
      </c:barChart>
      <c:catAx>
        <c:axId val="4983078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endParaRPr lang="hu-HU"/>
          </a:p>
        </c:txPr>
        <c:crossAx val="498310367"/>
        <c:crosses val="autoZero"/>
        <c:auto val="1"/>
        <c:lblAlgn val="ctr"/>
        <c:lblOffset val="100"/>
        <c:noMultiLvlLbl val="0"/>
      </c:catAx>
      <c:valAx>
        <c:axId val="4983103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endParaRPr lang="hu-HU"/>
          </a:p>
        </c:txPr>
        <c:crossAx val="4983078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Times New Roman" panose="02020603050405020304" pitchFamily="18" charset="0"/>
            </a:defRPr>
          </a:pPr>
          <a:endParaRPr lang="hu-H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baseline="0">
          <a:latin typeface="Arial" panose="020B0604020202020204" pitchFamily="34" charset="0"/>
          <a:cs typeface="Times New Roman" panose="02020603050405020304" pitchFamily="18" charset="0"/>
        </a:defRPr>
      </a:pPr>
      <a:endParaRPr lang="hu-HU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r>
              <a:rPr lang="hu-HU" b="1" i="0" baseline="0"/>
              <a:t>Kecskemét-Borbás, talajtömörödöttség, 20 bar értékig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Times New Roman" panose="02020603050405020304" pitchFamily="18" charset="0"/>
            </a:defRPr>
          </a:pPr>
          <a:endParaRPr lang="hu-HU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Munka1!$B$85:$B$86</c:f>
              <c:strCache>
                <c:ptCount val="2"/>
                <c:pt idx="0">
                  <c:v>16.máj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Munka1!$A$87:$A$89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Munka1!$B$87:$B$89</c:f>
              <c:numCache>
                <c:formatCode>General</c:formatCode>
                <c:ptCount val="3"/>
                <c:pt idx="0">
                  <c:v>40.299999999999997</c:v>
                </c:pt>
                <c:pt idx="2">
                  <c:v>35.200000000000003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BAE-4227-A6AD-4A581EDA1601}"/>
            </c:ext>
          </c:extLst>
        </c:ser>
        <c:ser>
          <c:idx val="1"/>
          <c:order val="1"/>
          <c:tx>
            <c:strRef>
              <c:f>Munka1!$C$85:$C$86</c:f>
              <c:strCache>
                <c:ptCount val="2"/>
                <c:pt idx="0">
                  <c:v>17.jún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Munka1!$A$87:$A$89</c:f>
              <c:strCache>
                <c:ptCount val="3"/>
                <c:pt idx="0">
                  <c:v>Ásógépezett terület</c:v>
                </c:pt>
                <c:pt idx="2">
                  <c:v>Kontroll terület</c:v>
                </c:pt>
              </c:strCache>
            </c:strRef>
          </c:cat>
          <c:val>
            <c:numRef>
              <c:f>Munka1!$C$87:$C$89</c:f>
              <c:numCache>
                <c:formatCode>General</c:formatCode>
                <c:ptCount val="3"/>
                <c:pt idx="0">
                  <c:v>33</c:v>
                </c:pt>
                <c:pt idx="2">
                  <c:v>28.8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BAE-4227-A6AD-4A581EDA160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38321423"/>
        <c:axId val="238303951"/>
      </c:barChart>
      <c:catAx>
        <c:axId val="2383214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endParaRPr lang="hu-HU"/>
          </a:p>
        </c:txPr>
        <c:crossAx val="238303951"/>
        <c:crosses val="autoZero"/>
        <c:auto val="1"/>
        <c:lblAlgn val="ctr"/>
        <c:lblOffset val="100"/>
        <c:noMultiLvlLbl val="0"/>
      </c:catAx>
      <c:valAx>
        <c:axId val="2383039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Times New Roman" panose="02020603050405020304" pitchFamily="18" charset="0"/>
              </a:defRPr>
            </a:pPr>
            <a:endParaRPr lang="hu-HU"/>
          </a:p>
        </c:txPr>
        <c:crossAx val="2383214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Times New Roman" panose="02020603050405020304" pitchFamily="18" charset="0"/>
            </a:defRPr>
          </a:pPr>
          <a:endParaRPr lang="hu-H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baseline="0">
          <a:latin typeface="Arial" panose="020B0604020202020204" pitchFamily="34" charset="0"/>
          <a:cs typeface="Times New Roman" panose="02020603050405020304" pitchFamily="18" charset="0"/>
        </a:defRPr>
      </a:pPr>
      <a:endParaRPr lang="hu-H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DCA0F-CD47-443C-92E5-898AA958AB64}" type="datetimeFigureOut">
              <a:rPr lang="hu-HU" smtClean="0"/>
              <a:t>2025. 11. 26.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B29C-61C4-4BFA-915C-37116149943B}" type="slidenum">
              <a:rPr lang="hu-HU" smtClean="0"/>
              <a:t>‹#›</a:t>
            </a:fld>
            <a:endParaRPr lang="hu-H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9059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DCA0F-CD47-443C-92E5-898AA958AB64}" type="datetimeFigureOut">
              <a:rPr lang="hu-HU" smtClean="0"/>
              <a:t>2025. 11. 26.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B29C-61C4-4BFA-915C-37116149943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46691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DCA0F-CD47-443C-92E5-898AA958AB64}" type="datetimeFigureOut">
              <a:rPr lang="hu-HU" smtClean="0"/>
              <a:t>2025. 11. 26.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B29C-61C4-4BFA-915C-37116149943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3907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DCA0F-CD47-443C-92E5-898AA958AB64}" type="datetimeFigureOut">
              <a:rPr lang="hu-HU" smtClean="0"/>
              <a:t>2025. 11. 26.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B29C-61C4-4BFA-915C-37116149943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10980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DCA0F-CD47-443C-92E5-898AA958AB64}" type="datetimeFigureOut">
              <a:rPr lang="hu-HU" smtClean="0"/>
              <a:t>2025. 11. 26.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B29C-61C4-4BFA-915C-37116149943B}" type="slidenum">
              <a:rPr lang="hu-HU" smtClean="0"/>
              <a:t>‹#›</a:t>
            </a:fld>
            <a:endParaRPr lang="hu-H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112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DCA0F-CD47-443C-92E5-898AA958AB64}" type="datetimeFigureOut">
              <a:rPr lang="hu-HU" smtClean="0"/>
              <a:t>2025. 11. 26.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B29C-61C4-4BFA-915C-37116149943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61984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DCA0F-CD47-443C-92E5-898AA958AB64}" type="datetimeFigureOut">
              <a:rPr lang="hu-HU" smtClean="0"/>
              <a:t>2025. 11. 26.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B29C-61C4-4BFA-915C-37116149943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51672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DCA0F-CD47-443C-92E5-898AA958AB64}" type="datetimeFigureOut">
              <a:rPr lang="hu-HU" smtClean="0"/>
              <a:t>2025. 11. 26.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B29C-61C4-4BFA-915C-37116149943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4615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DCA0F-CD47-443C-92E5-898AA958AB64}" type="datetimeFigureOut">
              <a:rPr lang="hu-HU" smtClean="0"/>
              <a:t>2025. 11. 26.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B29C-61C4-4BFA-915C-37116149943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7478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88DCA0F-CD47-443C-92E5-898AA958AB64}" type="datetimeFigureOut">
              <a:rPr lang="hu-HU" smtClean="0"/>
              <a:t>2025. 11. 26.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AF4B29C-61C4-4BFA-915C-37116149943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10466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DCA0F-CD47-443C-92E5-898AA958AB64}" type="datetimeFigureOut">
              <a:rPr lang="hu-HU" smtClean="0"/>
              <a:t>2025. 11. 26.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B29C-61C4-4BFA-915C-37116149943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27827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hu-HU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88DCA0F-CD47-443C-92E5-898AA958AB64}" type="datetimeFigureOut">
              <a:rPr lang="hu-HU" smtClean="0"/>
              <a:t>2025. 11. 26.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AF4B29C-61C4-4BFA-915C-37116149943B}" type="slidenum">
              <a:rPr lang="hu-HU" smtClean="0"/>
              <a:t>‹#›</a:t>
            </a:fld>
            <a:endParaRPr lang="hu-HU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416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4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doboz 1"/>
          <p:cNvSpPr txBox="1"/>
          <p:nvPr/>
        </p:nvSpPr>
        <p:spPr>
          <a:xfrm>
            <a:off x="616349" y="1405788"/>
            <a:ext cx="108173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600" dirty="0">
                <a:latin typeface="Arial" panose="020B0604020202020204" pitchFamily="34" charset="0"/>
                <a:cs typeface="Arial" panose="020B0604020202020204" pitchFamily="34" charset="0"/>
              </a:rPr>
              <a:t>Szántóföldi ásógép talajszerkezetre gyakorolt hatásának vizsgálata öntözött kertészeti kultúrákban</a:t>
            </a:r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00" y="259200"/>
            <a:ext cx="1127858" cy="408467"/>
          </a:xfrm>
          <a:prstGeom prst="rect">
            <a:avLst/>
          </a:prstGeom>
        </p:spPr>
      </p:pic>
      <p:sp>
        <p:nvSpPr>
          <p:cNvPr id="4" name="Szövegdoboz 3"/>
          <p:cNvSpPr txBox="1"/>
          <p:nvPr/>
        </p:nvSpPr>
        <p:spPr>
          <a:xfrm>
            <a:off x="369216" y="4544568"/>
            <a:ext cx="389361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Készítette: </a:t>
            </a:r>
            <a:r>
              <a:rPr lang="hu-HU" sz="2000" dirty="0" err="1">
                <a:latin typeface="Arial" panose="020B0604020202020204" pitchFamily="34" charset="0"/>
                <a:cs typeface="Arial" panose="020B0604020202020204" pitchFamily="34" charset="0"/>
              </a:rPr>
              <a:t>Dobecz</a:t>
            </a:r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 Andor</a:t>
            </a:r>
          </a:p>
          <a:p>
            <a:endParaRPr lang="hu-H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Konzulens: Dr. Hüvely Attila</a:t>
            </a:r>
          </a:p>
        </p:txBody>
      </p:sp>
      <p:sp>
        <p:nvSpPr>
          <p:cNvPr id="5" name="Szövegdoboz 4"/>
          <p:cNvSpPr txBox="1"/>
          <p:nvPr/>
        </p:nvSpPr>
        <p:spPr>
          <a:xfrm>
            <a:off x="4347101" y="5440680"/>
            <a:ext cx="3355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Kecskemét</a:t>
            </a:r>
          </a:p>
          <a:p>
            <a:pPr algn="ctr"/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2025.11.18.</a:t>
            </a:r>
          </a:p>
        </p:txBody>
      </p:sp>
      <p:sp>
        <p:nvSpPr>
          <p:cNvPr id="6" name="Szövegdoboz 5"/>
          <p:cNvSpPr txBox="1"/>
          <p:nvPr/>
        </p:nvSpPr>
        <p:spPr>
          <a:xfrm>
            <a:off x="2252016" y="3465399"/>
            <a:ext cx="7269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800" dirty="0">
                <a:latin typeface="Arial" panose="020B0604020202020204" pitchFamily="34" charset="0"/>
                <a:cs typeface="Arial" panose="020B0604020202020204" pitchFamily="34" charset="0"/>
              </a:rPr>
              <a:t>Tudományos Diákköri Konferencia</a:t>
            </a:r>
          </a:p>
        </p:txBody>
      </p:sp>
    </p:spTree>
    <p:extLst>
      <p:ext uri="{BB962C8B-B14F-4D97-AF65-F5344CB8AC3E}">
        <p14:creationId xmlns:p14="http://schemas.microsoft.com/office/powerpoint/2010/main" val="22442198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762307249"/>
              </p:ext>
            </p:extLst>
          </p:nvPr>
        </p:nvGraphicFramePr>
        <p:xfrm>
          <a:off x="251209" y="958782"/>
          <a:ext cx="5366657" cy="48391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200" y="259200"/>
            <a:ext cx="1127858" cy="408467"/>
          </a:xfrm>
          <a:prstGeom prst="rect">
            <a:avLst/>
          </a:prstGeom>
        </p:spPr>
      </p:pic>
      <p:sp>
        <p:nvSpPr>
          <p:cNvPr id="5" name="Szövegdoboz 4"/>
          <p:cNvSpPr txBox="1"/>
          <p:nvPr/>
        </p:nvSpPr>
        <p:spPr>
          <a:xfrm>
            <a:off x="1763485" y="140267"/>
            <a:ext cx="68906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600" dirty="0">
                <a:latin typeface="Arial" panose="020B0604020202020204" pitchFamily="34" charset="0"/>
                <a:cs typeface="Arial" panose="020B0604020202020204" pitchFamily="34" charset="0"/>
              </a:rPr>
              <a:t>Mérési eredmények Szentkirály</a:t>
            </a:r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588972264"/>
              </p:ext>
            </p:extLst>
          </p:nvPr>
        </p:nvGraphicFramePr>
        <p:xfrm>
          <a:off x="5547528" y="958782"/>
          <a:ext cx="6470301" cy="50291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316177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00" y="259200"/>
            <a:ext cx="1127858" cy="408467"/>
          </a:xfrm>
          <a:prstGeom prst="rect">
            <a:avLst/>
          </a:prstGeom>
        </p:spPr>
      </p:pic>
      <p:sp>
        <p:nvSpPr>
          <p:cNvPr id="3" name="Szövegdoboz 2"/>
          <p:cNvSpPr txBox="1"/>
          <p:nvPr/>
        </p:nvSpPr>
        <p:spPr>
          <a:xfrm>
            <a:off x="1785257" y="140267"/>
            <a:ext cx="8545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600" dirty="0">
                <a:latin typeface="Arial" panose="020B0604020202020204" pitchFamily="34" charset="0"/>
                <a:cs typeface="Arial" panose="020B0604020202020204" pitchFamily="34" charset="0"/>
              </a:rPr>
              <a:t>Mérési eredmények Kecskemét-Borbás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974384481"/>
              </p:ext>
            </p:extLst>
          </p:nvPr>
        </p:nvGraphicFramePr>
        <p:xfrm>
          <a:off x="576943" y="1186543"/>
          <a:ext cx="5148943" cy="45175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908458786"/>
              </p:ext>
            </p:extLst>
          </p:nvPr>
        </p:nvGraphicFramePr>
        <p:xfrm>
          <a:off x="6357256" y="1186543"/>
          <a:ext cx="5225143" cy="45175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4063034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414290652"/>
              </p:ext>
            </p:extLst>
          </p:nvPr>
        </p:nvGraphicFramePr>
        <p:xfrm>
          <a:off x="670328" y="1360713"/>
          <a:ext cx="5387572" cy="44513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789023267"/>
              </p:ext>
            </p:extLst>
          </p:nvPr>
        </p:nvGraphicFramePr>
        <p:xfrm>
          <a:off x="6400800" y="1360714"/>
          <a:ext cx="5584372" cy="44513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4" name="Kép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200" y="259200"/>
            <a:ext cx="1127858" cy="408467"/>
          </a:xfrm>
          <a:prstGeom prst="rect">
            <a:avLst/>
          </a:prstGeom>
        </p:spPr>
      </p:pic>
      <p:sp>
        <p:nvSpPr>
          <p:cNvPr id="6" name="Szövegdoboz 5"/>
          <p:cNvSpPr txBox="1"/>
          <p:nvPr/>
        </p:nvSpPr>
        <p:spPr>
          <a:xfrm>
            <a:off x="1785257" y="140267"/>
            <a:ext cx="8545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600" dirty="0">
                <a:latin typeface="Arial" panose="020B0604020202020204" pitchFamily="34" charset="0"/>
                <a:cs typeface="Arial" panose="020B0604020202020204" pitchFamily="34" charset="0"/>
              </a:rPr>
              <a:t>Mérési eredmények Kecskemét-Borbás</a:t>
            </a:r>
          </a:p>
        </p:txBody>
      </p:sp>
    </p:spTree>
    <p:extLst>
      <p:ext uri="{BB962C8B-B14F-4D97-AF65-F5344CB8AC3E}">
        <p14:creationId xmlns:p14="http://schemas.microsoft.com/office/powerpoint/2010/main" val="27615530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00" y="259200"/>
            <a:ext cx="1127858" cy="408467"/>
          </a:xfrm>
          <a:prstGeom prst="rect">
            <a:avLst/>
          </a:prstGeom>
        </p:spPr>
      </p:pic>
      <p:sp>
        <p:nvSpPr>
          <p:cNvPr id="3" name="Szövegdoboz 2"/>
          <p:cNvSpPr txBox="1"/>
          <p:nvPr/>
        </p:nvSpPr>
        <p:spPr>
          <a:xfrm>
            <a:off x="1937657" y="140267"/>
            <a:ext cx="66402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600" dirty="0">
                <a:latin typeface="Arial" panose="020B0604020202020204" pitchFamily="34" charset="0"/>
                <a:cs typeface="Arial" panose="020B0604020202020204" pitchFamily="34" charset="0"/>
              </a:rPr>
              <a:t>A növényállomány eredményei</a:t>
            </a:r>
          </a:p>
        </p:txBody>
      </p:sp>
      <p:pic>
        <p:nvPicPr>
          <p:cNvPr id="5" name="Kép 4" descr="C:\Users\user\Downloads\1000009093 (1)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6857" y="1523265"/>
            <a:ext cx="4615544" cy="363974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zövegdoboz 5"/>
          <p:cNvSpPr txBox="1"/>
          <p:nvPr/>
        </p:nvSpPr>
        <p:spPr>
          <a:xfrm>
            <a:off x="6966857" y="5421086"/>
            <a:ext cx="4702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Szentkirályi kísérleti terület</a:t>
            </a:r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486" y="1523265"/>
            <a:ext cx="5644242" cy="3639745"/>
          </a:xfrm>
          <a:prstGeom prst="rect">
            <a:avLst/>
          </a:prstGeom>
        </p:spPr>
      </p:pic>
      <p:sp>
        <p:nvSpPr>
          <p:cNvPr id="8" name="Szövegdoboz 7"/>
          <p:cNvSpPr txBox="1"/>
          <p:nvPr/>
        </p:nvSpPr>
        <p:spPr>
          <a:xfrm>
            <a:off x="1335543" y="5421086"/>
            <a:ext cx="4947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Kecskemét-Borbás kísérleti terület</a:t>
            </a:r>
          </a:p>
        </p:txBody>
      </p:sp>
    </p:spTree>
    <p:extLst>
      <p:ext uri="{BB962C8B-B14F-4D97-AF65-F5344CB8AC3E}">
        <p14:creationId xmlns:p14="http://schemas.microsoft.com/office/powerpoint/2010/main" val="27333128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zövegdoboz 3"/>
          <p:cNvSpPr txBox="1"/>
          <p:nvPr/>
        </p:nvSpPr>
        <p:spPr>
          <a:xfrm>
            <a:off x="2558141" y="5279570"/>
            <a:ext cx="73260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4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Köszönöm a figyelmet!</a:t>
            </a:r>
          </a:p>
        </p:txBody>
      </p:sp>
    </p:spTree>
    <p:extLst>
      <p:ext uri="{BB962C8B-B14F-4D97-AF65-F5344CB8AC3E}">
        <p14:creationId xmlns:p14="http://schemas.microsoft.com/office/powerpoint/2010/main" val="1484686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zövegdoboz 3"/>
          <p:cNvSpPr txBox="1"/>
          <p:nvPr/>
        </p:nvSpPr>
        <p:spPr>
          <a:xfrm>
            <a:off x="1854255" y="536582"/>
            <a:ext cx="49029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600" dirty="0">
                <a:latin typeface="Arial" panose="020B0604020202020204" pitchFamily="34" charset="0"/>
                <a:cs typeface="Arial" panose="020B0604020202020204" pitchFamily="34" charset="0"/>
              </a:rPr>
              <a:t>Kutatásom célja</a:t>
            </a:r>
          </a:p>
        </p:txBody>
      </p:sp>
      <p:sp>
        <p:nvSpPr>
          <p:cNvPr id="5" name="Szövegdoboz 4"/>
          <p:cNvSpPr txBox="1"/>
          <p:nvPr/>
        </p:nvSpPr>
        <p:spPr>
          <a:xfrm>
            <a:off x="349200" y="1746404"/>
            <a:ext cx="684493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-Az </a:t>
            </a:r>
            <a:r>
              <a:rPr lang="hu-HU" dirty="0" err="1">
                <a:latin typeface="Arial" panose="020B0604020202020204" pitchFamily="34" charset="0"/>
                <a:cs typeface="Arial" panose="020B0604020202020204" pitchFamily="34" charset="0"/>
              </a:rPr>
              <a:t>Imants</a:t>
            </a:r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 ásógépek talajra gyakorolt hatásának elemzése</a:t>
            </a:r>
          </a:p>
          <a:p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-Ásógépezett talajok szerkezete hogyan változik egy termesztési ciklus alatt</a:t>
            </a:r>
          </a:p>
          <a:p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-Ásógépek alkalmazása önmagukban, és más művelő eszközzel</a:t>
            </a:r>
          </a:p>
          <a:p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hu-HU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-Különböző művelési módszerek összehasonlítása</a:t>
            </a:r>
          </a:p>
        </p:txBody>
      </p:sp>
      <p:pic>
        <p:nvPicPr>
          <p:cNvPr id="6" name="Kép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00" y="259200"/>
            <a:ext cx="1127858" cy="408467"/>
          </a:xfrm>
          <a:prstGeom prst="rect">
            <a:avLst/>
          </a:prstGeom>
        </p:spPr>
      </p:pic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5987" y="1668239"/>
            <a:ext cx="4953000" cy="329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572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zövegdoboz 1"/>
          <p:cNvSpPr txBox="1"/>
          <p:nvPr/>
        </p:nvSpPr>
        <p:spPr>
          <a:xfrm>
            <a:off x="1949331" y="417255"/>
            <a:ext cx="4927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600" dirty="0">
                <a:latin typeface="Arial" panose="020B0604020202020204" pitchFamily="34" charset="0"/>
                <a:cs typeface="Arial" panose="020B0604020202020204" pitchFamily="34" charset="0"/>
              </a:rPr>
              <a:t>Kísérleti területek</a:t>
            </a:r>
          </a:p>
        </p:txBody>
      </p:sp>
      <p:sp>
        <p:nvSpPr>
          <p:cNvPr id="20" name="Szövegdoboz 19"/>
          <p:cNvSpPr txBox="1"/>
          <p:nvPr/>
        </p:nvSpPr>
        <p:spPr>
          <a:xfrm>
            <a:off x="349200" y="1883899"/>
            <a:ext cx="61656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-Kecskemét-Borbás</a:t>
            </a: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</a:t>
            </a: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-Szentkirály</a:t>
            </a:r>
          </a:p>
          <a:p>
            <a:endParaRPr lang="hu-HU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sz="2400" dirty="0">
                <a:latin typeface="Arial" panose="020B0604020202020204" pitchFamily="34" charset="0"/>
                <a:cs typeface="Arial" panose="020B0604020202020204" pitchFamily="34" charset="0"/>
              </a:rPr>
              <a:t>-Lakitelek</a:t>
            </a:r>
          </a:p>
        </p:txBody>
      </p:sp>
      <p:sp>
        <p:nvSpPr>
          <p:cNvPr id="23" name="Szövegdoboz 22"/>
          <p:cNvSpPr txBox="1"/>
          <p:nvPr/>
        </p:nvSpPr>
        <p:spPr>
          <a:xfrm>
            <a:off x="6877206" y="5471663"/>
            <a:ext cx="3953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Lakiteleki kísérleti parcellák</a:t>
            </a:r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00" y="259200"/>
            <a:ext cx="1127858" cy="408467"/>
          </a:xfrm>
          <a:prstGeom prst="rect">
            <a:avLst/>
          </a:prstGeom>
        </p:spPr>
      </p:pic>
      <p:sp>
        <p:nvSpPr>
          <p:cNvPr id="5" name="Szövegdoboz 4"/>
          <p:cNvSpPr txBox="1"/>
          <p:nvPr/>
        </p:nvSpPr>
        <p:spPr>
          <a:xfrm>
            <a:off x="349200" y="4431323"/>
            <a:ext cx="50568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Talajtípusok: réti csernozjom, humuszos homoktalaj</a:t>
            </a:r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8423" y="910920"/>
            <a:ext cx="6090284" cy="4513842"/>
          </a:xfrm>
          <a:prstGeom prst="rect">
            <a:avLst/>
          </a:prstGeom>
        </p:spPr>
      </p:pic>
      <p:sp>
        <p:nvSpPr>
          <p:cNvPr id="19" name="Szövegdoboz 18"/>
          <p:cNvSpPr txBox="1"/>
          <p:nvPr/>
        </p:nvSpPr>
        <p:spPr>
          <a:xfrm>
            <a:off x="9585592" y="2442017"/>
            <a:ext cx="658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I.</a:t>
            </a:r>
          </a:p>
        </p:txBody>
      </p:sp>
      <p:sp>
        <p:nvSpPr>
          <p:cNvPr id="21" name="Szövegdoboz 20"/>
          <p:cNvSpPr txBox="1"/>
          <p:nvPr/>
        </p:nvSpPr>
        <p:spPr>
          <a:xfrm>
            <a:off x="9176174" y="2704412"/>
            <a:ext cx="667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II.</a:t>
            </a:r>
          </a:p>
        </p:txBody>
      </p:sp>
      <p:sp>
        <p:nvSpPr>
          <p:cNvPr id="22" name="Szövegdoboz 21"/>
          <p:cNvSpPr txBox="1"/>
          <p:nvPr/>
        </p:nvSpPr>
        <p:spPr>
          <a:xfrm>
            <a:off x="8823032" y="2918285"/>
            <a:ext cx="916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III.</a:t>
            </a:r>
          </a:p>
        </p:txBody>
      </p:sp>
      <p:sp>
        <p:nvSpPr>
          <p:cNvPr id="24" name="Szövegdoboz 23"/>
          <p:cNvSpPr txBox="1"/>
          <p:nvPr/>
        </p:nvSpPr>
        <p:spPr>
          <a:xfrm>
            <a:off x="8485802" y="3167841"/>
            <a:ext cx="1024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IV.</a:t>
            </a:r>
          </a:p>
        </p:txBody>
      </p:sp>
      <p:sp>
        <p:nvSpPr>
          <p:cNvPr id="25" name="Szövegdoboz 24"/>
          <p:cNvSpPr txBox="1"/>
          <p:nvPr/>
        </p:nvSpPr>
        <p:spPr>
          <a:xfrm>
            <a:off x="8198551" y="3366521"/>
            <a:ext cx="1050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V.</a:t>
            </a:r>
          </a:p>
        </p:txBody>
      </p:sp>
      <p:sp>
        <p:nvSpPr>
          <p:cNvPr id="26" name="Szövegdoboz 25"/>
          <p:cNvSpPr txBox="1"/>
          <p:nvPr/>
        </p:nvSpPr>
        <p:spPr>
          <a:xfrm>
            <a:off x="7738210" y="3565201"/>
            <a:ext cx="712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VI.</a:t>
            </a:r>
          </a:p>
        </p:txBody>
      </p:sp>
      <p:sp>
        <p:nvSpPr>
          <p:cNvPr id="27" name="Szövegdoboz 26"/>
          <p:cNvSpPr txBox="1"/>
          <p:nvPr/>
        </p:nvSpPr>
        <p:spPr>
          <a:xfrm>
            <a:off x="7317861" y="3822891"/>
            <a:ext cx="82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VII.</a:t>
            </a:r>
          </a:p>
        </p:txBody>
      </p:sp>
    </p:spTree>
    <p:extLst>
      <p:ext uri="{BB962C8B-B14F-4D97-AF65-F5344CB8AC3E}">
        <p14:creationId xmlns:p14="http://schemas.microsoft.com/office/powerpoint/2010/main" val="3329650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342" y="257775"/>
            <a:ext cx="1127054" cy="405415"/>
          </a:xfrm>
          <a:prstGeom prst="rect">
            <a:avLst/>
          </a:prstGeom>
        </p:spPr>
      </p:pic>
      <p:sp>
        <p:nvSpPr>
          <p:cNvPr id="3" name="Szövegdoboz 2"/>
          <p:cNvSpPr txBox="1"/>
          <p:nvPr/>
        </p:nvSpPr>
        <p:spPr>
          <a:xfrm>
            <a:off x="2160396" y="257775"/>
            <a:ext cx="5908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600" dirty="0">
                <a:latin typeface="Arial" panose="020B0604020202020204" pitchFamily="34" charset="0"/>
                <a:cs typeface="Arial" panose="020B0604020202020204" pitchFamily="34" charset="0"/>
              </a:rPr>
              <a:t>Talajművelési eljárások</a:t>
            </a:r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9274" y="1307429"/>
            <a:ext cx="8809484" cy="3749365"/>
          </a:xfrm>
          <a:prstGeom prst="rect">
            <a:avLst/>
          </a:prstGeom>
        </p:spPr>
      </p:pic>
      <p:sp>
        <p:nvSpPr>
          <p:cNvPr id="5" name="Szövegdoboz 4"/>
          <p:cNvSpPr txBox="1"/>
          <p:nvPr/>
        </p:nvSpPr>
        <p:spPr>
          <a:xfrm>
            <a:off x="3581400" y="5358384"/>
            <a:ext cx="52852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Talajművelési eljárások Lakitelek</a:t>
            </a:r>
          </a:p>
        </p:txBody>
      </p:sp>
    </p:spTree>
    <p:extLst>
      <p:ext uri="{BB962C8B-B14F-4D97-AF65-F5344CB8AC3E}">
        <p14:creationId xmlns:p14="http://schemas.microsoft.com/office/powerpoint/2010/main" val="1358579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00" y="259200"/>
            <a:ext cx="1127858" cy="408467"/>
          </a:xfrm>
          <a:prstGeom prst="rect">
            <a:avLst/>
          </a:prstGeom>
        </p:spPr>
      </p:pic>
      <p:sp>
        <p:nvSpPr>
          <p:cNvPr id="6" name="Szövegdoboz 5"/>
          <p:cNvSpPr txBox="1"/>
          <p:nvPr/>
        </p:nvSpPr>
        <p:spPr>
          <a:xfrm>
            <a:off x="2140299" y="259200"/>
            <a:ext cx="52753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600" dirty="0">
                <a:latin typeface="Arial" panose="020B0604020202020204" pitchFamily="34" charset="0"/>
                <a:cs typeface="Arial" panose="020B0604020202020204" pitchFamily="34" charset="0"/>
              </a:rPr>
              <a:t>Talajművelési eljárások</a:t>
            </a:r>
          </a:p>
          <a:p>
            <a:endParaRPr lang="hu-HU" dirty="0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970" y="1520786"/>
            <a:ext cx="9730059" cy="3816427"/>
          </a:xfrm>
          <a:prstGeom prst="rect">
            <a:avLst/>
          </a:prstGeom>
        </p:spPr>
      </p:pic>
      <p:sp>
        <p:nvSpPr>
          <p:cNvPr id="7" name="Szövegdoboz 6"/>
          <p:cNvSpPr txBox="1"/>
          <p:nvPr/>
        </p:nvSpPr>
        <p:spPr>
          <a:xfrm>
            <a:off x="3182112" y="5475414"/>
            <a:ext cx="6803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Talajművelési eljárások Kecskemét-Borbás, Szentkirály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F27BAA50-92ED-A363-2B74-49246F014DB0}"/>
              </a:ext>
            </a:extLst>
          </p:cNvPr>
          <p:cNvSpPr txBox="1"/>
          <p:nvPr/>
        </p:nvSpPr>
        <p:spPr>
          <a:xfrm>
            <a:off x="8611737" y="4474356"/>
            <a:ext cx="38970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Tavaszi </a:t>
            </a:r>
            <a:r>
              <a:rPr lang="hu-HU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nehézkultivátorozás</a:t>
            </a:r>
            <a:r>
              <a:rPr lang="hu-HU" sz="2000" b="1" dirty="0"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838946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200" y="259200"/>
            <a:ext cx="1127858" cy="408467"/>
          </a:xfrm>
          <a:prstGeom prst="rect">
            <a:avLst/>
          </a:prstGeom>
        </p:spPr>
      </p:pic>
      <p:pic>
        <p:nvPicPr>
          <p:cNvPr id="3" name="Andornak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05272" y="562634"/>
            <a:ext cx="5974714" cy="3360776"/>
          </a:xfrm>
          <a:prstGeom prst="rect">
            <a:avLst/>
          </a:prstGeom>
        </p:spPr>
      </p:pic>
      <p:sp>
        <p:nvSpPr>
          <p:cNvPr id="4" name="Szövegdoboz 3"/>
          <p:cNvSpPr txBox="1"/>
          <p:nvPr/>
        </p:nvSpPr>
        <p:spPr>
          <a:xfrm>
            <a:off x="2093976" y="259200"/>
            <a:ext cx="35112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600" dirty="0">
                <a:latin typeface="Arial" panose="020B0604020202020204" pitchFamily="34" charset="0"/>
                <a:cs typeface="Arial" panose="020B0604020202020204" pitchFamily="34" charset="0"/>
              </a:rPr>
              <a:t>Ásógép műszaki adatai</a:t>
            </a:r>
          </a:p>
        </p:txBody>
      </p:sp>
      <p:sp>
        <p:nvSpPr>
          <p:cNvPr id="5" name="Szövegdoboz 4"/>
          <p:cNvSpPr txBox="1"/>
          <p:nvPr/>
        </p:nvSpPr>
        <p:spPr>
          <a:xfrm>
            <a:off x="694944" y="1415031"/>
            <a:ext cx="404164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-dupla rotoros rendszer</a:t>
            </a:r>
          </a:p>
          <a:p>
            <a:endParaRPr lang="hu-H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-V kapás ásóberendezés</a:t>
            </a:r>
          </a:p>
          <a:p>
            <a:endParaRPr lang="hu-H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-TLT-</a:t>
            </a:r>
            <a:r>
              <a:rPr lang="hu-HU" sz="2000" dirty="0" err="1">
                <a:latin typeface="Arial" panose="020B0604020202020204" pitchFamily="34" charset="0"/>
                <a:cs typeface="Arial" panose="020B0604020202020204" pitchFamily="34" charset="0"/>
              </a:rPr>
              <a:t>ről</a:t>
            </a:r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 hajtott aktív művelő eszköz</a:t>
            </a:r>
          </a:p>
          <a:p>
            <a:endParaRPr lang="hu-H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-cserélhető kapafejek</a:t>
            </a:r>
          </a:p>
          <a:p>
            <a:endParaRPr lang="hu-H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-automata racsnis nyomatékhatároló</a:t>
            </a:r>
          </a:p>
          <a:p>
            <a:endParaRPr lang="hu-H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-állítható mélység</a:t>
            </a:r>
          </a:p>
          <a:p>
            <a:endParaRPr lang="hu-H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-mind a kettő rotor meghajtott berendezés</a:t>
            </a:r>
          </a:p>
        </p:txBody>
      </p:sp>
      <p:sp>
        <p:nvSpPr>
          <p:cNvPr id="6" name="Szövegdoboz 5"/>
          <p:cNvSpPr txBox="1"/>
          <p:nvPr/>
        </p:nvSpPr>
        <p:spPr>
          <a:xfrm>
            <a:off x="6858000" y="4123944"/>
            <a:ext cx="42793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dirty="0" err="1">
                <a:latin typeface="Arial" panose="020B0604020202020204" pitchFamily="34" charset="0"/>
                <a:cs typeface="Arial" panose="020B0604020202020204" pitchFamily="34" charset="0"/>
              </a:rPr>
              <a:t>Imants</a:t>
            </a:r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 ásógép működés közben</a:t>
            </a:r>
          </a:p>
        </p:txBody>
      </p:sp>
    </p:spTree>
    <p:extLst>
      <p:ext uri="{BB962C8B-B14F-4D97-AF65-F5344CB8AC3E}">
        <p14:creationId xmlns:p14="http://schemas.microsoft.com/office/powerpoint/2010/main" val="1211746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00" y="259200"/>
            <a:ext cx="1127858" cy="408467"/>
          </a:xfrm>
          <a:prstGeom prst="rect">
            <a:avLst/>
          </a:prstGeom>
        </p:spPr>
      </p:pic>
      <p:sp>
        <p:nvSpPr>
          <p:cNvPr id="3" name="Szövegdoboz 2"/>
          <p:cNvSpPr txBox="1"/>
          <p:nvPr/>
        </p:nvSpPr>
        <p:spPr>
          <a:xfrm>
            <a:off x="1810512" y="259200"/>
            <a:ext cx="4636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600" dirty="0">
                <a:latin typeface="Arial" panose="020B0604020202020204" pitchFamily="34" charset="0"/>
                <a:cs typeface="Arial" panose="020B0604020202020204" pitchFamily="34" charset="0"/>
              </a:rPr>
              <a:t>Mérési módszerek</a:t>
            </a:r>
          </a:p>
        </p:txBody>
      </p:sp>
      <p:sp>
        <p:nvSpPr>
          <p:cNvPr id="6" name="Szövegdoboz 5"/>
          <p:cNvSpPr txBox="1"/>
          <p:nvPr/>
        </p:nvSpPr>
        <p:spPr>
          <a:xfrm>
            <a:off x="749570" y="5193563"/>
            <a:ext cx="48389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dirty="0" err="1">
                <a:latin typeface="Arial" panose="020B0604020202020204" pitchFamily="34" charset="0"/>
                <a:cs typeface="Arial" panose="020B0604020202020204" pitchFamily="34" charset="0"/>
              </a:rPr>
              <a:t>Tömörödöttség</a:t>
            </a:r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 mérés </a:t>
            </a:r>
            <a:r>
              <a:rPr lang="hu-HU" sz="2000" dirty="0" err="1">
                <a:latin typeface="Arial" panose="020B0604020202020204" pitchFamily="34" charset="0"/>
                <a:cs typeface="Arial" panose="020B0604020202020204" pitchFamily="34" charset="0"/>
              </a:rPr>
              <a:t>penetrométerrel</a:t>
            </a:r>
            <a:endParaRPr lang="hu-H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310" y="1111925"/>
            <a:ext cx="3908407" cy="3964669"/>
          </a:xfrm>
          <a:prstGeom prst="rect">
            <a:avLst/>
          </a:prstGeom>
        </p:spPr>
      </p:pic>
      <p:pic>
        <p:nvPicPr>
          <p:cNvPr id="8" name="Kép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6190" y="1115412"/>
            <a:ext cx="3694368" cy="3961182"/>
          </a:xfrm>
          <a:prstGeom prst="rect">
            <a:avLst/>
          </a:prstGeom>
        </p:spPr>
      </p:pic>
      <p:sp>
        <p:nvSpPr>
          <p:cNvPr id="9" name="Szövegdoboz 8"/>
          <p:cNvSpPr txBox="1"/>
          <p:nvPr/>
        </p:nvSpPr>
        <p:spPr>
          <a:xfrm>
            <a:off x="7246189" y="5193563"/>
            <a:ext cx="4563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dirty="0">
                <a:latin typeface="Arial" panose="020B0604020202020204" pitchFamily="34" charset="0"/>
                <a:cs typeface="Arial" panose="020B0604020202020204" pitchFamily="34" charset="0"/>
              </a:rPr>
              <a:t>Hőmérséklet mérés Combi 5000-es műszerrel</a:t>
            </a:r>
          </a:p>
        </p:txBody>
      </p:sp>
    </p:spTree>
    <p:extLst>
      <p:ext uri="{BB962C8B-B14F-4D97-AF65-F5344CB8AC3E}">
        <p14:creationId xmlns:p14="http://schemas.microsoft.com/office/powerpoint/2010/main" val="3131471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569765886"/>
              </p:ext>
            </p:extLst>
          </p:nvPr>
        </p:nvGraphicFramePr>
        <p:xfrm>
          <a:off x="452176" y="1011161"/>
          <a:ext cx="5124659" cy="4494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" name="Kép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200" y="259200"/>
            <a:ext cx="1127858" cy="408467"/>
          </a:xfrm>
          <a:prstGeom prst="rect">
            <a:avLst/>
          </a:prstGeom>
        </p:spPr>
      </p:pic>
      <p:sp>
        <p:nvSpPr>
          <p:cNvPr id="4" name="Szövegdoboz 3"/>
          <p:cNvSpPr txBox="1"/>
          <p:nvPr/>
        </p:nvSpPr>
        <p:spPr>
          <a:xfrm>
            <a:off x="1828799" y="127861"/>
            <a:ext cx="67323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600" dirty="0">
                <a:latin typeface="Arial" panose="020B0604020202020204" pitchFamily="34" charset="0"/>
                <a:cs typeface="Arial" panose="020B0604020202020204" pitchFamily="34" charset="0"/>
              </a:rPr>
              <a:t>Mérési eredmények Lakitelek</a:t>
            </a:r>
          </a:p>
        </p:txBody>
      </p:sp>
      <p:sp>
        <p:nvSpPr>
          <p:cNvPr id="5" name="Téglalap 4"/>
          <p:cNvSpPr/>
          <p:nvPr/>
        </p:nvSpPr>
        <p:spPr>
          <a:xfrm>
            <a:off x="566692" y="5636006"/>
            <a:ext cx="1125750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hu-HU" sz="2000" b="1" dirty="0"/>
              <a:t>I.</a:t>
            </a:r>
            <a:r>
              <a:rPr lang="hu-HU" sz="2000" dirty="0"/>
              <a:t>=mélyásógép,  </a:t>
            </a:r>
            <a:r>
              <a:rPr lang="hu-HU" sz="2000" b="1" dirty="0"/>
              <a:t>II.</a:t>
            </a:r>
            <a:r>
              <a:rPr lang="hu-HU" sz="2000" dirty="0"/>
              <a:t>=</a:t>
            </a:r>
            <a:r>
              <a:rPr lang="hu-HU" sz="2000" dirty="0" err="1"/>
              <a:t>ásóg</a:t>
            </a:r>
            <a:r>
              <a:rPr lang="hu-HU" sz="2000" dirty="0"/>
              <a:t>. lazítás, </a:t>
            </a:r>
            <a:r>
              <a:rPr lang="hu-HU" sz="2000" b="1" dirty="0"/>
              <a:t>III.=</a:t>
            </a:r>
            <a:r>
              <a:rPr lang="hu-HU" sz="2000" dirty="0"/>
              <a:t>ásógép, </a:t>
            </a:r>
            <a:r>
              <a:rPr lang="hu-HU" sz="2000" b="1" dirty="0"/>
              <a:t>IV.</a:t>
            </a:r>
            <a:r>
              <a:rPr lang="hu-HU" sz="2000" dirty="0"/>
              <a:t>= szántás, </a:t>
            </a:r>
            <a:r>
              <a:rPr lang="hu-HU" sz="2000" dirty="0" err="1"/>
              <a:t>komb</a:t>
            </a:r>
            <a:r>
              <a:rPr lang="hu-HU" sz="2000" dirty="0"/>
              <a:t>., lazítás, </a:t>
            </a:r>
            <a:r>
              <a:rPr lang="hu-HU" sz="2000" b="1" dirty="0"/>
              <a:t>V.</a:t>
            </a:r>
            <a:r>
              <a:rPr lang="hu-HU" sz="2000" dirty="0"/>
              <a:t>= szántás, </a:t>
            </a:r>
            <a:r>
              <a:rPr lang="hu-HU" sz="2000" dirty="0" err="1"/>
              <a:t>komb</a:t>
            </a:r>
            <a:r>
              <a:rPr lang="hu-HU" sz="2000" dirty="0"/>
              <a:t>., </a:t>
            </a:r>
            <a:r>
              <a:rPr lang="hu-HU" sz="2000" b="1" dirty="0"/>
              <a:t>VI.</a:t>
            </a:r>
            <a:r>
              <a:rPr lang="hu-HU" sz="2000" dirty="0"/>
              <a:t>= szántás, ásógép, lazítás, </a:t>
            </a:r>
            <a:r>
              <a:rPr lang="hu-HU" sz="2000" b="1" dirty="0"/>
              <a:t>VII.</a:t>
            </a:r>
            <a:r>
              <a:rPr lang="hu-HU" sz="2000" dirty="0"/>
              <a:t>= szántás, ásógép </a:t>
            </a:r>
          </a:p>
        </p:txBody>
      </p:sp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767919976"/>
              </p:ext>
            </p:extLst>
          </p:nvPr>
        </p:nvGraphicFramePr>
        <p:xfrm>
          <a:off x="5457963" y="566928"/>
          <a:ext cx="6100053" cy="57769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867689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200" y="259200"/>
            <a:ext cx="1127858" cy="408467"/>
          </a:xfrm>
          <a:prstGeom prst="rect">
            <a:avLst/>
          </a:prstGeom>
        </p:spPr>
      </p:pic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953576201"/>
              </p:ext>
            </p:extLst>
          </p:nvPr>
        </p:nvGraphicFramePr>
        <p:xfrm>
          <a:off x="452176" y="1011161"/>
          <a:ext cx="5124659" cy="4494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8" name="Kép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176" y="5505561"/>
            <a:ext cx="11321253" cy="847417"/>
          </a:xfrm>
          <a:prstGeom prst="rect">
            <a:avLst/>
          </a:prstGeom>
        </p:spPr>
      </p:pic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3416843163"/>
              </p:ext>
            </p:extLst>
          </p:nvPr>
        </p:nvGraphicFramePr>
        <p:xfrm>
          <a:off x="5576835" y="1011161"/>
          <a:ext cx="6508821" cy="4494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1" name="Szövegdoboz 10"/>
          <p:cNvSpPr txBox="1"/>
          <p:nvPr/>
        </p:nvSpPr>
        <p:spPr>
          <a:xfrm>
            <a:off x="1801166" y="163744"/>
            <a:ext cx="7958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600" dirty="0">
                <a:latin typeface="Arial" panose="020B0604020202020204" pitchFamily="34" charset="0"/>
                <a:cs typeface="Arial" panose="020B0604020202020204" pitchFamily="34" charset="0"/>
              </a:rPr>
              <a:t>Mérési eredmények Lakitelek</a:t>
            </a:r>
          </a:p>
        </p:txBody>
      </p:sp>
    </p:spTree>
    <p:extLst>
      <p:ext uri="{BB962C8B-B14F-4D97-AF65-F5344CB8AC3E}">
        <p14:creationId xmlns:p14="http://schemas.microsoft.com/office/powerpoint/2010/main" val="380371898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ktív">
  <a:themeElements>
    <a:clrScheme name="Retrospektív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ktív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ktív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1543</TotalTime>
  <Words>313</Words>
  <Application>Microsoft Office PowerPoint</Application>
  <PresentationFormat>Szélesvásznú</PresentationFormat>
  <Paragraphs>76</Paragraphs>
  <Slides>14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Retrospektív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user</dc:creator>
  <cp:lastModifiedBy>Dr. Hüvely Attila</cp:lastModifiedBy>
  <cp:revision>54</cp:revision>
  <dcterms:created xsi:type="dcterms:W3CDTF">2025-11-13T15:42:19Z</dcterms:created>
  <dcterms:modified xsi:type="dcterms:W3CDTF">2025-11-26T18:51:03Z</dcterms:modified>
</cp:coreProperties>
</file>

<file path=docProps/thumbnail.jpeg>
</file>